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6" r:id="rId2"/>
    <p:sldId id="257" r:id="rId3"/>
    <p:sldId id="268" r:id="rId4"/>
    <p:sldId id="269" r:id="rId5"/>
    <p:sldId id="270" r:id="rId6"/>
    <p:sldId id="272" r:id="rId7"/>
    <p:sldId id="271" r:id="rId8"/>
    <p:sldId id="310" r:id="rId9"/>
    <p:sldId id="311" r:id="rId10"/>
    <p:sldId id="312" r:id="rId11"/>
    <p:sldId id="313" r:id="rId12"/>
    <p:sldId id="314" r:id="rId13"/>
    <p:sldId id="315" r:id="rId14"/>
    <p:sldId id="316" r:id="rId15"/>
    <p:sldId id="317" r:id="rId16"/>
    <p:sldId id="318" r:id="rId17"/>
    <p:sldId id="319" r:id="rId18"/>
    <p:sldId id="305" r:id="rId19"/>
    <p:sldId id="306" r:id="rId20"/>
    <p:sldId id="307" r:id="rId21"/>
    <p:sldId id="308" r:id="rId22"/>
    <p:sldId id="309" r:id="rId23"/>
    <p:sldId id="273" r:id="rId24"/>
    <p:sldId id="274" r:id="rId25"/>
    <p:sldId id="275" r:id="rId26"/>
    <p:sldId id="276" r:id="rId27"/>
    <p:sldId id="277" r:id="rId28"/>
    <p:sldId id="325" r:id="rId29"/>
    <p:sldId id="326" r:id="rId30"/>
    <p:sldId id="327" r:id="rId31"/>
    <p:sldId id="328" r:id="rId32"/>
    <p:sldId id="329" r:id="rId33"/>
    <p:sldId id="330" r:id="rId34"/>
    <p:sldId id="331" r:id="rId35"/>
    <p:sldId id="332" r:id="rId36"/>
    <p:sldId id="333" r:id="rId37"/>
    <p:sldId id="334" r:id="rId38"/>
    <p:sldId id="320" r:id="rId39"/>
    <p:sldId id="321" r:id="rId40"/>
    <p:sldId id="322" r:id="rId41"/>
    <p:sldId id="323" r:id="rId42"/>
    <p:sldId id="324" r:id="rId43"/>
    <p:sldId id="278" r:id="rId44"/>
    <p:sldId id="279" r:id="rId45"/>
    <p:sldId id="280" r:id="rId46"/>
    <p:sldId id="281" r:id="rId47"/>
    <p:sldId id="282" r:id="rId48"/>
    <p:sldId id="340" r:id="rId49"/>
    <p:sldId id="341" r:id="rId50"/>
    <p:sldId id="342" r:id="rId51"/>
    <p:sldId id="343" r:id="rId52"/>
    <p:sldId id="344" r:id="rId53"/>
    <p:sldId id="345" r:id="rId54"/>
    <p:sldId id="346" r:id="rId55"/>
    <p:sldId id="347" r:id="rId56"/>
    <p:sldId id="348" r:id="rId57"/>
    <p:sldId id="349" r:id="rId58"/>
    <p:sldId id="335" r:id="rId59"/>
    <p:sldId id="336" r:id="rId60"/>
    <p:sldId id="337" r:id="rId61"/>
    <p:sldId id="338" r:id="rId62"/>
    <p:sldId id="339" r:id="rId63"/>
    <p:sldId id="283" r:id="rId64"/>
    <p:sldId id="284" r:id="rId65"/>
    <p:sldId id="285" r:id="rId66"/>
    <p:sldId id="286" r:id="rId67"/>
    <p:sldId id="287" r:id="rId68"/>
    <p:sldId id="355" r:id="rId69"/>
    <p:sldId id="356" r:id="rId70"/>
    <p:sldId id="357" r:id="rId71"/>
    <p:sldId id="358" r:id="rId72"/>
    <p:sldId id="359" r:id="rId73"/>
    <p:sldId id="360" r:id="rId74"/>
    <p:sldId id="361" r:id="rId75"/>
    <p:sldId id="362" r:id="rId76"/>
    <p:sldId id="363" r:id="rId77"/>
    <p:sldId id="364" r:id="rId78"/>
    <p:sldId id="350" r:id="rId79"/>
    <p:sldId id="351" r:id="rId80"/>
    <p:sldId id="352" r:id="rId81"/>
    <p:sldId id="353" r:id="rId82"/>
    <p:sldId id="354" r:id="rId83"/>
    <p:sldId id="288" r:id="rId84"/>
    <p:sldId id="289" r:id="rId85"/>
    <p:sldId id="290" r:id="rId86"/>
    <p:sldId id="291" r:id="rId87"/>
    <p:sldId id="292" r:id="rId88"/>
    <p:sldId id="370" r:id="rId89"/>
    <p:sldId id="371" r:id="rId90"/>
    <p:sldId id="372" r:id="rId91"/>
    <p:sldId id="373" r:id="rId92"/>
    <p:sldId id="374" r:id="rId93"/>
    <p:sldId id="375" r:id="rId94"/>
    <p:sldId id="376" r:id="rId95"/>
    <p:sldId id="377" r:id="rId96"/>
    <p:sldId id="378" r:id="rId97"/>
    <p:sldId id="379" r:id="rId98"/>
    <p:sldId id="365" r:id="rId99"/>
    <p:sldId id="366" r:id="rId100"/>
    <p:sldId id="367" r:id="rId101"/>
    <p:sldId id="368" r:id="rId102"/>
    <p:sldId id="369" r:id="rId103"/>
    <p:sldId id="258" r:id="rId104"/>
    <p:sldId id="266" r:id="rId105"/>
    <p:sldId id="267" r:id="rId106"/>
    <p:sldId id="304" r:id="rId107"/>
  </p:sldIdLst>
  <p:sldSz cx="9144000" cy="6858000" type="screen4x3"/>
  <p:notesSz cx="7104063" cy="10234613"/>
  <p:custShowLst>
    <p:custShow name="It's Quiztime" id="0">
      <p:sldLst>
        <p:sld r:id="rId2"/>
        <p:sld r:id="rId3"/>
      </p:sldLst>
    </p:custShow>
  </p:custShow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D371315C-0329-4818-A229-D93FEE8887EA}">
          <p14:sldIdLst>
            <p14:sldId id="256"/>
          </p14:sldIdLst>
        </p14:section>
        <p14:section name="Übersichtstabelle" id="{D559C7E3-8846-4B39-A97B-15D6FE2C303E}">
          <p14:sldIdLst>
            <p14:sldId id="257"/>
          </p14:sldIdLst>
        </p14:section>
        <p14:section name="Christkind und Co." id="{EBA03D98-2F42-4113-869C-AF18D4E8BA60}">
          <p14:sldIdLst>
            <p14:sldId id="268"/>
            <p14:sldId id="269"/>
            <p14:sldId id="270"/>
            <p14:sldId id="272"/>
            <p14:sldId id="271"/>
          </p14:sldIdLst>
        </p14:section>
        <p14:section name="Christkind und Co. - Ergebnis" id="{5900E720-616A-4A5F-820F-61E8A0D40181}">
          <p14:sldIdLst>
            <p14:sldId id="310"/>
            <p14:sldId id="311"/>
            <p14:sldId id="312"/>
            <p14:sldId id="313"/>
            <p14:sldId id="314"/>
            <p14:sldId id="315"/>
            <p14:sldId id="316"/>
            <p14:sldId id="317"/>
            <p14:sldId id="318"/>
            <p14:sldId id="319"/>
            <p14:sldId id="305"/>
            <p14:sldId id="306"/>
            <p14:sldId id="307"/>
            <p14:sldId id="308"/>
            <p14:sldId id="309"/>
          </p14:sldIdLst>
        </p14:section>
        <p14:section name="Adventszeit" id="{3828DD44-A200-4B92-A138-8BC219B22F90}">
          <p14:sldIdLst>
            <p14:sldId id="273"/>
            <p14:sldId id="274"/>
            <p14:sldId id="275"/>
            <p14:sldId id="276"/>
            <p14:sldId id="277"/>
          </p14:sldIdLst>
        </p14:section>
        <p14:section name="Adventszeit - Ergebnis" id="{A48038F5-A826-40B3-80C0-A4ECE650FDA6}">
          <p14:sldIdLst>
            <p14:sldId id="325"/>
            <p14:sldId id="326"/>
            <p14:sldId id="327"/>
            <p14:sldId id="328"/>
            <p14:sldId id="329"/>
            <p14:sldId id="330"/>
            <p14:sldId id="331"/>
            <p14:sldId id="332"/>
            <p14:sldId id="333"/>
            <p14:sldId id="334"/>
            <p14:sldId id="320"/>
            <p14:sldId id="321"/>
            <p14:sldId id="322"/>
            <p14:sldId id="323"/>
            <p14:sldId id="324"/>
          </p14:sldIdLst>
        </p14:section>
        <p14:section name="Heilig Abend" id="{B4CD1399-C55A-490E-91C4-E6F8097B80A7}">
          <p14:sldIdLst>
            <p14:sldId id="278"/>
            <p14:sldId id="279"/>
            <p14:sldId id="280"/>
            <p14:sldId id="281"/>
            <p14:sldId id="282"/>
          </p14:sldIdLst>
        </p14:section>
        <p14:section name="Heilig Abend - Ergebnis" id="{BB296B49-0CA5-4EB7-AB4D-100188AE5D87}">
          <p14:sldIdLst>
            <p14:sldId id="340"/>
            <p14:sldId id="341"/>
            <p14:sldId id="342"/>
            <p14:sldId id="343"/>
            <p14:sldId id="344"/>
            <p14:sldId id="345"/>
            <p14:sldId id="346"/>
            <p14:sldId id="347"/>
            <p14:sldId id="348"/>
            <p14:sldId id="349"/>
            <p14:sldId id="335"/>
            <p14:sldId id="336"/>
            <p14:sldId id="337"/>
            <p14:sldId id="338"/>
            <p14:sldId id="339"/>
          </p14:sldIdLst>
        </p14:section>
        <p14:section name="Bescherung" id="{28BFFAF9-A7BE-41B9-8A10-412E6C4BB5D2}">
          <p14:sldIdLst>
            <p14:sldId id="283"/>
            <p14:sldId id="284"/>
            <p14:sldId id="285"/>
            <p14:sldId id="286"/>
            <p14:sldId id="287"/>
          </p14:sldIdLst>
        </p14:section>
        <p14:section name="Bescherung - Ergebnis" id="{5DCA7E95-770E-4449-B174-B81FDD06340C}">
          <p14:sldIdLst>
            <p14:sldId id="355"/>
            <p14:sldId id="356"/>
            <p14:sldId id="357"/>
            <p14:sldId id="358"/>
            <p14:sldId id="359"/>
            <p14:sldId id="360"/>
            <p14:sldId id="361"/>
            <p14:sldId id="362"/>
            <p14:sldId id="363"/>
            <p14:sldId id="364"/>
            <p14:sldId id="350"/>
            <p14:sldId id="351"/>
            <p14:sldId id="352"/>
            <p14:sldId id="353"/>
            <p14:sldId id="354"/>
          </p14:sldIdLst>
        </p14:section>
        <p14:section name="Essen" id="{FA6AB7AA-B332-40E2-9DF5-B5D63E372A39}">
          <p14:sldIdLst>
            <p14:sldId id="288"/>
            <p14:sldId id="289"/>
            <p14:sldId id="290"/>
            <p14:sldId id="291"/>
            <p14:sldId id="292"/>
          </p14:sldIdLst>
        </p14:section>
        <p14:section name="Essen - Ergebnis" id="{7FFCA494-652F-4E35-A793-D8E1375EB4D5}">
          <p14:sldIdLst>
            <p14:sldId id="370"/>
            <p14:sldId id="371"/>
            <p14:sldId id="372"/>
            <p14:sldId id="373"/>
            <p14:sldId id="374"/>
            <p14:sldId id="375"/>
            <p14:sldId id="376"/>
            <p14:sldId id="377"/>
            <p14:sldId id="378"/>
            <p14:sldId id="379"/>
            <p14:sldId id="365"/>
            <p14:sldId id="366"/>
            <p14:sldId id="367"/>
            <p14:sldId id="368"/>
            <p14:sldId id="369"/>
          </p14:sldIdLst>
        </p14:section>
        <p14:section name="Vorlagen" id="{585A000A-4077-406B-B404-04F508BBAC9E}">
          <p14:sldIdLst>
            <p14:sldId id="258"/>
            <p14:sldId id="266"/>
            <p14:sldId id="267"/>
            <p14:sldId id="30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82" autoAdjust="0"/>
  </p:normalViewPr>
  <p:slideViewPr>
    <p:cSldViewPr>
      <p:cViewPr varScale="1">
        <p:scale>
          <a:sx n="92" d="100"/>
          <a:sy n="92" d="100"/>
        </p:scale>
        <p:origin x="207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BEFCC5ED-9515-4BD0-A027-F7AEC5066589}" type="datetimeFigureOut">
              <a:rPr lang="de-DE" smtClean="0"/>
              <a:t>13.11.2022</a:t>
            </a:fld>
            <a:endParaRPr lang="de-DE"/>
          </a:p>
        </p:txBody>
      </p:sp>
      <p:sp>
        <p:nvSpPr>
          <p:cNvPr id="4" name="Folienbildplatzhalt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E302A79A-AC47-40FA-97D4-467860E67605}" type="slidenum">
              <a:rPr lang="de-DE" smtClean="0"/>
              <a:t>‹Nr.›</a:t>
            </a:fld>
            <a:endParaRPr lang="de-DE"/>
          </a:p>
        </p:txBody>
      </p:sp>
    </p:spTree>
    <p:extLst>
      <p:ext uri="{BB962C8B-B14F-4D97-AF65-F5344CB8AC3E}">
        <p14:creationId xmlns:p14="http://schemas.microsoft.com/office/powerpoint/2010/main" val="3251778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ACHTUNG: Das</a:t>
            </a:r>
            <a:r>
              <a:rPr lang="de-DE" b="1" baseline="0" dirty="0"/>
              <a:t> Quiz kann über die die benutzerdefinierte Bildschirmpräsentation „</a:t>
            </a:r>
            <a:r>
              <a:rPr lang="de-DE" b="1" baseline="0" dirty="0" err="1"/>
              <a:t>It‘s</a:t>
            </a:r>
            <a:r>
              <a:rPr lang="de-DE" b="1" baseline="0" dirty="0"/>
              <a:t> </a:t>
            </a:r>
            <a:r>
              <a:rPr lang="de-DE" b="1" baseline="0" dirty="0" err="1"/>
              <a:t>Quiztime</a:t>
            </a:r>
            <a:r>
              <a:rPr lang="de-DE" b="1" baseline="0" dirty="0"/>
              <a:t>“ gestartet werden. Hierzu einfach unter dem Reiter „Bildschirmpräsentation“ auf „Benutzerdefinierte Bildschirmpräsentation“ gehen und dort „</a:t>
            </a:r>
            <a:r>
              <a:rPr lang="de-DE" b="1" baseline="0" dirty="0" err="1"/>
              <a:t>It‘s</a:t>
            </a:r>
            <a:r>
              <a:rPr lang="de-DE" b="1" baseline="0" dirty="0"/>
              <a:t> </a:t>
            </a:r>
            <a:r>
              <a:rPr lang="de-DE" b="1" baseline="0" dirty="0" err="1"/>
              <a:t>Quiztime</a:t>
            </a:r>
            <a:r>
              <a:rPr lang="de-DE" b="1" baseline="0" dirty="0"/>
              <a:t>“ auswählen.</a:t>
            </a:r>
          </a:p>
          <a:p>
            <a:endParaRPr lang="de-DE" b="1" baseline="0" dirty="0"/>
          </a:p>
          <a:p>
            <a:r>
              <a:rPr lang="de-DE" b="0" dirty="0"/>
              <a:t>Sollte</a:t>
            </a:r>
            <a:r>
              <a:rPr lang="de-DE" b="0" baseline="0" dirty="0"/>
              <a:t> ein Handzettel von Nöten sein, kann dieser über die normale Druckfunktion erstellt werden. Hierzu unter „Drucken“ im Feld „Folien“ folgende Folien eingeben – kann auch hier kopiert werden und in die Zeile eingefügt werden: 1;18-22;38-42;58-62;78-82;98-102</a:t>
            </a:r>
          </a:p>
          <a:p>
            <a:r>
              <a:rPr lang="de-DE" b="0" baseline="0" dirty="0"/>
              <a:t>Anschließend als Drucklayout „Notizenseiten“ auswählen und den Button „Drucken“ betätigen.</a:t>
            </a:r>
          </a:p>
        </p:txBody>
      </p:sp>
      <p:sp>
        <p:nvSpPr>
          <p:cNvPr id="4" name="Foliennummernplatzhalter 3"/>
          <p:cNvSpPr>
            <a:spLocks noGrp="1"/>
          </p:cNvSpPr>
          <p:nvPr>
            <p:ph type="sldNum" sz="quarter" idx="10"/>
          </p:nvPr>
        </p:nvSpPr>
        <p:spPr/>
        <p:txBody>
          <a:bodyPr/>
          <a:lstStyle/>
          <a:p>
            <a:fld id="{E302A79A-AC47-40FA-97D4-467860E67605}" type="slidenum">
              <a:rPr lang="de-DE" smtClean="0"/>
              <a:t>1</a:t>
            </a:fld>
            <a:endParaRPr lang="de-DE"/>
          </a:p>
        </p:txBody>
      </p:sp>
    </p:spTree>
    <p:extLst>
      <p:ext uri="{BB962C8B-B14F-4D97-AF65-F5344CB8AC3E}">
        <p14:creationId xmlns:p14="http://schemas.microsoft.com/office/powerpoint/2010/main" val="2799491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10</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300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Polen werden 12 Gerichte serviert. Jetzt fragen wir uns… warum? Dieses ist einfacher als man denkt. In diesem Fall steht jedes Gericht für einen der 12 Apostel von Jesus. An diesem Abend gibt es nur Fisch und Gemüse – anders als in vielen anderen Ländern wird kein Fleisch serviert. Auch hier wieder eine Randnotiz: Auf den Tisch wird an diesem Abend ein Gedeck mehr gelegt. Wer jetzt denkt, dass dieses Gedeck für den Heiligen Geist ist, liegt daneben. Es ist ein Zeichen der Gastfreundschaft, denn sollte unerwartet Besuch erscheinen, ist man auf diese Situation vorbereitet und der Gast fühlt sich sofort willkommen.</a:t>
            </a:r>
          </a:p>
        </p:txBody>
      </p:sp>
      <p:sp>
        <p:nvSpPr>
          <p:cNvPr id="4" name="Foliennummernplatzhalter 3"/>
          <p:cNvSpPr>
            <a:spLocks noGrp="1"/>
          </p:cNvSpPr>
          <p:nvPr>
            <p:ph type="sldNum" sz="quarter" idx="10"/>
          </p:nvPr>
        </p:nvSpPr>
        <p:spPr/>
        <p:txBody>
          <a:bodyPr/>
          <a:lstStyle/>
          <a:p>
            <a:fld id="{E302A79A-AC47-40FA-97D4-467860E67605}" type="slidenum">
              <a:rPr lang="de-DE" smtClean="0"/>
              <a:t>100</a:t>
            </a:fld>
            <a:endParaRPr lang="de-DE"/>
          </a:p>
        </p:txBody>
      </p:sp>
    </p:spTree>
    <p:extLst>
      <p:ext uri="{BB962C8B-B14F-4D97-AF65-F5344CB8AC3E}">
        <p14:creationId xmlns:p14="http://schemas.microsoft.com/office/powerpoint/2010/main" val="36387835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400 Punkte:</a:t>
            </a:r>
          </a:p>
          <a:p>
            <a:endParaRPr lang="de-DE" baseline="0" dirty="0"/>
          </a:p>
          <a:p>
            <a:r>
              <a:rPr lang="de-DE" dirty="0"/>
              <a:t>Das Weihnachtsfest</a:t>
            </a:r>
            <a:r>
              <a:rPr lang="de-DE" baseline="0" dirty="0"/>
              <a:t> fällt in Australien in die Zeit des Hochsommers. Daher wird Weihnachten meistens im Freien, zum Beispiel an Stränden oder in Parks, gefeiert. Die Menschen picknicken zusammen und währenddessen treten Musikbands auf.</a:t>
            </a:r>
          </a:p>
        </p:txBody>
      </p:sp>
      <p:sp>
        <p:nvSpPr>
          <p:cNvPr id="4" name="Foliennummernplatzhalter 3"/>
          <p:cNvSpPr>
            <a:spLocks noGrp="1"/>
          </p:cNvSpPr>
          <p:nvPr>
            <p:ph type="sldNum" sz="quarter" idx="10"/>
          </p:nvPr>
        </p:nvSpPr>
        <p:spPr/>
        <p:txBody>
          <a:bodyPr/>
          <a:lstStyle/>
          <a:p>
            <a:fld id="{E302A79A-AC47-40FA-97D4-467860E67605}" type="slidenum">
              <a:rPr lang="de-DE" smtClean="0"/>
              <a:t>101</a:t>
            </a:fld>
            <a:endParaRPr lang="de-DE"/>
          </a:p>
        </p:txBody>
      </p:sp>
    </p:spTree>
    <p:extLst>
      <p:ext uri="{BB962C8B-B14F-4D97-AF65-F5344CB8AC3E}">
        <p14:creationId xmlns:p14="http://schemas.microsoft.com/office/powerpoint/2010/main" val="410953215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500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Japan wird diese Tradition gelebt. Hierzu gibt es auch nicht viel zu sagen, außer… dass wir das einfach mal so hinnehmen.</a:t>
            </a:r>
          </a:p>
        </p:txBody>
      </p:sp>
      <p:sp>
        <p:nvSpPr>
          <p:cNvPr id="4" name="Foliennummernplatzhalter 3"/>
          <p:cNvSpPr>
            <a:spLocks noGrp="1"/>
          </p:cNvSpPr>
          <p:nvPr>
            <p:ph type="sldNum" sz="quarter" idx="10"/>
          </p:nvPr>
        </p:nvSpPr>
        <p:spPr/>
        <p:txBody>
          <a:bodyPr/>
          <a:lstStyle/>
          <a:p>
            <a:fld id="{E302A79A-AC47-40FA-97D4-467860E67605}" type="slidenum">
              <a:rPr lang="de-DE" smtClean="0"/>
              <a:t>102</a:t>
            </a:fld>
            <a:endParaRPr lang="de-DE"/>
          </a:p>
        </p:txBody>
      </p:sp>
    </p:spTree>
    <p:extLst>
      <p:ext uri="{BB962C8B-B14F-4D97-AF65-F5344CB8AC3E}">
        <p14:creationId xmlns:p14="http://schemas.microsoft.com/office/powerpoint/2010/main" val="174648669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103</a:t>
            </a:fld>
            <a:endParaRPr lang="de-DE"/>
          </a:p>
        </p:txBody>
      </p:sp>
    </p:spTree>
    <p:extLst>
      <p:ext uri="{BB962C8B-B14F-4D97-AF65-F5344CB8AC3E}">
        <p14:creationId xmlns:p14="http://schemas.microsoft.com/office/powerpoint/2010/main" val="305583942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104</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105</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106</a:t>
            </a:fld>
            <a:endParaRPr lang="de-DE"/>
          </a:p>
        </p:txBody>
      </p:sp>
    </p:spTree>
    <p:extLst>
      <p:ext uri="{BB962C8B-B14F-4D97-AF65-F5344CB8AC3E}">
        <p14:creationId xmlns:p14="http://schemas.microsoft.com/office/powerpoint/2010/main" val="2736022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11</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12</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13</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14</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15</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16</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17</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dirty="0"/>
              <a:t>Frage für 100 Punkte:</a:t>
            </a:r>
          </a:p>
          <a:p>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Vor dem Weihnachtsmann und dem Christkind war tatsächlich der Nikolaus. Genauer gesagt war der Nikolaus damals ein wahrhaftig heiliger Mann gewesen, nämlich der Bischof von Myra. Dieser war damals für die Kinder der konkurrenzlose Gabenbringer. Seit 1555, so belegen es Quellen, geistere dieser Nikolaus im Brauchtum als zuvor besagter Geschenkelieferant herum und mutierte schließlich zum Weihnachtsmann.</a:t>
            </a:r>
          </a:p>
        </p:txBody>
      </p:sp>
      <p:sp>
        <p:nvSpPr>
          <p:cNvPr id="4" name="Foliennummernplatzhalter 3"/>
          <p:cNvSpPr>
            <a:spLocks noGrp="1"/>
          </p:cNvSpPr>
          <p:nvPr>
            <p:ph type="sldNum" sz="quarter" idx="10"/>
          </p:nvPr>
        </p:nvSpPr>
        <p:spPr/>
        <p:txBody>
          <a:bodyPr/>
          <a:lstStyle/>
          <a:p>
            <a:fld id="{E302A79A-AC47-40FA-97D4-467860E67605}" type="slidenum">
              <a:rPr lang="de-DE" smtClean="0"/>
              <a:t>18</a:t>
            </a:fld>
            <a:endParaRPr lang="de-DE"/>
          </a:p>
        </p:txBody>
      </p:sp>
    </p:spTree>
    <p:extLst>
      <p:ext uri="{BB962C8B-B14F-4D97-AF65-F5344CB8AC3E}">
        <p14:creationId xmlns:p14="http://schemas.microsoft.com/office/powerpoint/2010/main" val="3296319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200 Punkte:</a:t>
            </a:r>
          </a:p>
          <a:p>
            <a:endParaRPr lang="de-DE" baseline="0" dirty="0"/>
          </a:p>
          <a:p>
            <a:r>
              <a:rPr lang="de-DE" dirty="0"/>
              <a:t>Eine kleine Information am Rande:</a:t>
            </a:r>
            <a:r>
              <a:rPr lang="de-DE" baseline="0" dirty="0"/>
              <a:t> In Frankreich bekommt man sogar zweimal Geschenke. Während die Familie in der Messe ist, schleicht </a:t>
            </a:r>
            <a:r>
              <a:rPr lang="de-DE" baseline="0" dirty="0" err="1"/>
              <a:t>Père</a:t>
            </a:r>
            <a:r>
              <a:rPr lang="de-DE" baseline="0" dirty="0"/>
              <a:t> Noël (wörtlich übersetzt etwa „Der Weihnachtsvater“) nach französischen Brauch in die Häuser und versteckt in den Schuhen der Kinder kleine Geschenke. Diese Geschenke transportiert er aber nicht so wie unser Weihnachtsmann in einem Jutesack, sondern in einem Korb, den er auf den Rücken trägt. Aber das ist wie vorhin schon gesagt nur ein Vorgeschmack. Am 25. Dezember kommt er nochmal wieder und sorgt dann für die richtige Bescherung.</a:t>
            </a:r>
          </a:p>
        </p:txBody>
      </p:sp>
      <p:sp>
        <p:nvSpPr>
          <p:cNvPr id="4" name="Foliennummernplatzhalter 3"/>
          <p:cNvSpPr>
            <a:spLocks noGrp="1"/>
          </p:cNvSpPr>
          <p:nvPr>
            <p:ph type="sldNum" sz="quarter" idx="10"/>
          </p:nvPr>
        </p:nvSpPr>
        <p:spPr/>
        <p:txBody>
          <a:bodyPr/>
          <a:lstStyle/>
          <a:p>
            <a:fld id="{E302A79A-AC47-40FA-97D4-467860E67605}" type="slidenum">
              <a:rPr lang="de-DE" smtClean="0"/>
              <a:t>19</a:t>
            </a:fld>
            <a:endParaRPr lang="de-DE"/>
          </a:p>
        </p:txBody>
      </p:sp>
    </p:spTree>
    <p:extLst>
      <p:ext uri="{BB962C8B-B14F-4D97-AF65-F5344CB8AC3E}">
        <p14:creationId xmlns:p14="http://schemas.microsoft.com/office/powerpoint/2010/main" val="80257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2</a:t>
            </a:fld>
            <a:endParaRPr lang="de-DE"/>
          </a:p>
        </p:txBody>
      </p:sp>
    </p:spTree>
    <p:extLst>
      <p:ext uri="{BB962C8B-B14F-4D97-AF65-F5344CB8AC3E}">
        <p14:creationId xmlns:p14="http://schemas.microsoft.com/office/powerpoint/2010/main" val="4194246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300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Australien ist es wirklich so, dass der Weihnachtsmann aufgrund der sommerlichen Temperaturen schlecht mit einem Schlitten oder Schneemobil die Geschenke zu den Kindern bringen kann. Daher schmeißt er sich auf sein Surfboard und surft die australische Küste entlang, um so den Kindern die Geschenke zu bringen. Ebenfalls anders ist auch die Kleidung des Weihnachtsmann. Wie gesagt, zur Adventszeit ist es in Australien sehr warm, somit ist der Weihnachtsmann in Badehose unterwegs.</a:t>
            </a:r>
          </a:p>
        </p:txBody>
      </p:sp>
      <p:sp>
        <p:nvSpPr>
          <p:cNvPr id="4" name="Foliennummernplatzhalter 3"/>
          <p:cNvSpPr>
            <a:spLocks noGrp="1"/>
          </p:cNvSpPr>
          <p:nvPr>
            <p:ph type="sldNum" sz="quarter" idx="10"/>
          </p:nvPr>
        </p:nvSpPr>
        <p:spPr/>
        <p:txBody>
          <a:bodyPr/>
          <a:lstStyle/>
          <a:p>
            <a:fld id="{E302A79A-AC47-40FA-97D4-467860E67605}" type="slidenum">
              <a:rPr lang="de-DE" smtClean="0"/>
              <a:t>20</a:t>
            </a:fld>
            <a:endParaRPr lang="de-DE"/>
          </a:p>
        </p:txBody>
      </p:sp>
    </p:spTree>
    <p:extLst>
      <p:ext uri="{BB962C8B-B14F-4D97-AF65-F5344CB8AC3E}">
        <p14:creationId xmlns:p14="http://schemas.microsoft.com/office/powerpoint/2010/main" val="2965615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400 Punkte:</a:t>
            </a:r>
          </a:p>
          <a:p>
            <a:endParaRPr lang="de-DE" baseline="0" dirty="0"/>
          </a:p>
          <a:p>
            <a:r>
              <a:rPr lang="de-DE" dirty="0"/>
              <a:t>Im Gegensatz zum deutschen Weihnachtsmann, der in einem Schlitten durch die Lande fährt, hat der Weihnachtsmann in Amerika, der dort Santa Claus genannt wird, etwas mehr Luxus. Er fährt nämlich nicht mit dem Schlitten… sondern er fliegt. Ja richtig, er fliegt. Dieses liegt aber nicht am Schlitten sondern an den Rentieren, die Santa Claus an den Schlitten gespannt hat. Das bekannteste Rentier hiervon ist Rudolph, der mit Hilfe seiner hellen roten Nase den Schlitten von Santa Claus durch einen dichten Nebel gelotst und somit Weihnachten retten konnte. Den wäre er und seine Nase nicht gewesen, würde vermutlich Santa Claus noch heute durch den Nebel irren, so dass die Kinder noch immer keine Geschenke hätten. Hier noch eine Randinformation: Die anderen Rentiere heißen </a:t>
            </a:r>
            <a:r>
              <a:rPr lang="de-DE" dirty="0" err="1"/>
              <a:t>Dasher</a:t>
            </a:r>
            <a:r>
              <a:rPr lang="de-DE" dirty="0"/>
              <a:t>, </a:t>
            </a:r>
            <a:r>
              <a:rPr lang="de-DE" dirty="0" err="1"/>
              <a:t>Dancer</a:t>
            </a:r>
            <a:r>
              <a:rPr lang="de-DE" dirty="0"/>
              <a:t>, </a:t>
            </a:r>
            <a:r>
              <a:rPr lang="de-DE" dirty="0" err="1"/>
              <a:t>Prancer</a:t>
            </a:r>
            <a:r>
              <a:rPr lang="de-DE" dirty="0"/>
              <a:t>, </a:t>
            </a:r>
            <a:r>
              <a:rPr lang="de-DE" dirty="0" err="1"/>
              <a:t>Vixen</a:t>
            </a:r>
            <a:r>
              <a:rPr lang="de-DE" dirty="0"/>
              <a:t>, </a:t>
            </a:r>
            <a:r>
              <a:rPr lang="de-DE" dirty="0" err="1"/>
              <a:t>Donder</a:t>
            </a:r>
            <a:r>
              <a:rPr lang="de-DE" dirty="0"/>
              <a:t>, Blitzen, Cupid und </a:t>
            </a:r>
            <a:r>
              <a:rPr lang="de-DE" dirty="0" err="1"/>
              <a:t>Comet</a:t>
            </a:r>
            <a:r>
              <a:rPr lang="de-DE" dirty="0"/>
              <a:t>.</a:t>
            </a:r>
            <a:endParaRPr lang="de-DE" baseline="0" dirty="0"/>
          </a:p>
        </p:txBody>
      </p:sp>
      <p:sp>
        <p:nvSpPr>
          <p:cNvPr id="4" name="Foliennummernplatzhalter 3"/>
          <p:cNvSpPr>
            <a:spLocks noGrp="1"/>
          </p:cNvSpPr>
          <p:nvPr>
            <p:ph type="sldNum" sz="quarter" idx="10"/>
          </p:nvPr>
        </p:nvSpPr>
        <p:spPr/>
        <p:txBody>
          <a:bodyPr/>
          <a:lstStyle/>
          <a:p>
            <a:fld id="{E302A79A-AC47-40FA-97D4-467860E67605}" type="slidenum">
              <a:rPr lang="de-DE" smtClean="0"/>
              <a:t>21</a:t>
            </a:fld>
            <a:endParaRPr lang="de-DE"/>
          </a:p>
        </p:txBody>
      </p:sp>
    </p:spTree>
    <p:extLst>
      <p:ext uri="{BB962C8B-B14F-4D97-AF65-F5344CB8AC3E}">
        <p14:creationId xmlns:p14="http://schemas.microsoft.com/office/powerpoint/2010/main" val="260975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500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Italien bring nicht der Weihnachtsmann die Geschenke, sondern die Dreikönigshexe. Ihr Name ist </a:t>
            </a:r>
            <a:r>
              <a:rPr lang="de-DE" dirty="0" err="1"/>
              <a:t>Befana</a:t>
            </a:r>
            <a:r>
              <a:rPr lang="de-DE" dirty="0"/>
              <a:t> und warum sie den Kindern die Geschenke bringt ist auf einer Legende zurückzuführen in der </a:t>
            </a:r>
            <a:r>
              <a:rPr lang="de-DE" dirty="0" err="1"/>
              <a:t>Befana</a:t>
            </a:r>
            <a:r>
              <a:rPr lang="de-DE" dirty="0"/>
              <a:t> nämlich damals viel zu spät losgegangen ist und daher den Stern von Bethlehem verpasst hat, der ja bekanntlich den drei heiligen Könige den Weg zur Krippe gezeigt hat. Seither konnte sie den Weg nicht finden und irrt immer noch umher, um nach der Krippe zu suchen. Aber sie gibt die Hoffnung nicht auf und bringt jedem Haus Geschenke und hofft, durch einen glücklichen Zufall auf das Christkind zu treffen.</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Mittlerweile wurde in einigen Regionen Italiens die Hexe </a:t>
            </a:r>
            <a:r>
              <a:rPr lang="de-DE" dirty="0" err="1"/>
              <a:t>Befana</a:t>
            </a:r>
            <a:r>
              <a:rPr lang="de-DE" dirty="0"/>
              <a:t> vom Weihnachtsmann bzw. Christkind ersetzt.</a:t>
            </a:r>
          </a:p>
        </p:txBody>
      </p:sp>
      <p:sp>
        <p:nvSpPr>
          <p:cNvPr id="4" name="Foliennummernplatzhalter 3"/>
          <p:cNvSpPr>
            <a:spLocks noGrp="1"/>
          </p:cNvSpPr>
          <p:nvPr>
            <p:ph type="sldNum" sz="quarter" idx="10"/>
          </p:nvPr>
        </p:nvSpPr>
        <p:spPr/>
        <p:txBody>
          <a:bodyPr/>
          <a:lstStyle/>
          <a:p>
            <a:fld id="{E302A79A-AC47-40FA-97D4-467860E67605}" type="slidenum">
              <a:rPr lang="de-DE" smtClean="0"/>
              <a:t>22</a:t>
            </a:fld>
            <a:endParaRPr lang="de-DE"/>
          </a:p>
        </p:txBody>
      </p:sp>
    </p:spTree>
    <p:extLst>
      <p:ext uri="{BB962C8B-B14F-4D97-AF65-F5344CB8AC3E}">
        <p14:creationId xmlns:p14="http://schemas.microsoft.com/office/powerpoint/2010/main" val="1102806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D</a:t>
            </a:r>
          </a:p>
          <a:p>
            <a:endParaRPr lang="de-DE" dirty="0"/>
          </a:p>
          <a:p>
            <a:r>
              <a:rPr lang="de-DE" baseline="0" dirty="0"/>
              <a:t>Falsch: Folie 33</a:t>
            </a:r>
          </a:p>
          <a:p>
            <a:r>
              <a:rPr lang="de-DE" baseline="0" dirty="0"/>
              <a:t>Richtig: Folie 28</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23</a:t>
            </a:fld>
            <a:endParaRPr lang="de-DE"/>
          </a:p>
        </p:txBody>
      </p:sp>
    </p:spTree>
    <p:extLst>
      <p:ext uri="{BB962C8B-B14F-4D97-AF65-F5344CB8AC3E}">
        <p14:creationId xmlns:p14="http://schemas.microsoft.com/office/powerpoint/2010/main" val="895529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A</a:t>
            </a:r>
          </a:p>
          <a:p>
            <a:endParaRPr lang="de-DE" dirty="0"/>
          </a:p>
          <a:p>
            <a:r>
              <a:rPr lang="de-DE" baseline="0" dirty="0"/>
              <a:t>Falsch: Folie 34</a:t>
            </a:r>
          </a:p>
          <a:p>
            <a:r>
              <a:rPr lang="de-DE" baseline="0" dirty="0"/>
              <a:t>Richtig: Folie 29</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24</a:t>
            </a:fld>
            <a:endParaRPr lang="de-DE"/>
          </a:p>
        </p:txBody>
      </p:sp>
    </p:spTree>
    <p:extLst>
      <p:ext uri="{BB962C8B-B14F-4D97-AF65-F5344CB8AC3E}">
        <p14:creationId xmlns:p14="http://schemas.microsoft.com/office/powerpoint/2010/main" val="1764785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A</a:t>
            </a:r>
          </a:p>
          <a:p>
            <a:endParaRPr lang="de-DE" baseline="0" dirty="0"/>
          </a:p>
          <a:p>
            <a:r>
              <a:rPr lang="de-DE" baseline="0" dirty="0"/>
              <a:t>Falsch: Folie 35</a:t>
            </a:r>
          </a:p>
          <a:p>
            <a:r>
              <a:rPr lang="de-DE" baseline="0" dirty="0"/>
              <a:t>Richtig: Folie 30</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25</a:t>
            </a:fld>
            <a:endParaRPr lang="de-DE"/>
          </a:p>
        </p:txBody>
      </p:sp>
    </p:spTree>
    <p:extLst>
      <p:ext uri="{BB962C8B-B14F-4D97-AF65-F5344CB8AC3E}">
        <p14:creationId xmlns:p14="http://schemas.microsoft.com/office/powerpoint/2010/main" val="1832544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B</a:t>
            </a:r>
          </a:p>
          <a:p>
            <a:endParaRPr lang="de-DE" baseline="0" dirty="0"/>
          </a:p>
          <a:p>
            <a:r>
              <a:rPr lang="de-DE" baseline="0" dirty="0"/>
              <a:t>Falsch: Folie 36</a:t>
            </a:r>
          </a:p>
          <a:p>
            <a:r>
              <a:rPr lang="de-DE" baseline="0" dirty="0"/>
              <a:t>Richtig: Folie 31</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26</a:t>
            </a:fld>
            <a:endParaRPr lang="de-DE"/>
          </a:p>
        </p:txBody>
      </p:sp>
    </p:spTree>
    <p:extLst>
      <p:ext uri="{BB962C8B-B14F-4D97-AF65-F5344CB8AC3E}">
        <p14:creationId xmlns:p14="http://schemas.microsoft.com/office/powerpoint/2010/main" val="3432907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D</a:t>
            </a:r>
          </a:p>
          <a:p>
            <a:endParaRPr lang="de-DE" dirty="0"/>
          </a:p>
          <a:p>
            <a:r>
              <a:rPr lang="de-DE" baseline="0" dirty="0"/>
              <a:t>Falsch: Folie 37</a:t>
            </a:r>
          </a:p>
          <a:p>
            <a:r>
              <a:rPr lang="de-DE" baseline="0" dirty="0"/>
              <a:t>Richtig: Folie 32</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27</a:t>
            </a:fld>
            <a:endParaRPr lang="de-DE"/>
          </a:p>
        </p:txBody>
      </p:sp>
    </p:spTree>
    <p:extLst>
      <p:ext uri="{BB962C8B-B14F-4D97-AF65-F5344CB8AC3E}">
        <p14:creationId xmlns:p14="http://schemas.microsoft.com/office/powerpoint/2010/main" val="2908250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28</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29</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C</a:t>
            </a:r>
          </a:p>
          <a:p>
            <a:endParaRPr lang="de-DE" baseline="0" dirty="0"/>
          </a:p>
          <a:p>
            <a:r>
              <a:rPr lang="de-DE" baseline="0" dirty="0"/>
              <a:t>Falsch: Folie 13</a:t>
            </a:r>
          </a:p>
          <a:p>
            <a:r>
              <a:rPr lang="de-DE" baseline="0" dirty="0"/>
              <a:t>Richtig: Folie 8</a:t>
            </a:r>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3</a:t>
            </a:fld>
            <a:endParaRPr lang="de-DE"/>
          </a:p>
        </p:txBody>
      </p:sp>
    </p:spTree>
    <p:extLst>
      <p:ext uri="{BB962C8B-B14F-4D97-AF65-F5344CB8AC3E}">
        <p14:creationId xmlns:p14="http://schemas.microsoft.com/office/powerpoint/2010/main" val="34895210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30</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31</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32</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33</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34</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35</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36</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37</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dirty="0"/>
              <a:t>Frage für</a:t>
            </a:r>
            <a:r>
              <a:rPr lang="de-DE" b="1" u="sng" baseline="0" dirty="0"/>
              <a:t> 100 Punkte:</a:t>
            </a:r>
          </a:p>
          <a:p>
            <a:endParaRPr lang="de-DE" baseline="0" dirty="0"/>
          </a:p>
          <a:p>
            <a:r>
              <a:rPr lang="de-DE" baseline="0" dirty="0"/>
              <a:t>Natürlich gibt es heute auch Adventskränze die mehr oder weniger Kerzen als 4 haben. Dennoch symbolisiert jede Kerze einen Adventsonntag und da Weihnachten erst nach dem 4. Advent kommt, hat nun mal der traditionelle Adventskranz 4 Kerzen.</a:t>
            </a:r>
          </a:p>
        </p:txBody>
      </p:sp>
      <p:sp>
        <p:nvSpPr>
          <p:cNvPr id="4" name="Foliennummernplatzhalter 3"/>
          <p:cNvSpPr>
            <a:spLocks noGrp="1"/>
          </p:cNvSpPr>
          <p:nvPr>
            <p:ph type="sldNum" sz="quarter" idx="10"/>
          </p:nvPr>
        </p:nvSpPr>
        <p:spPr/>
        <p:txBody>
          <a:bodyPr/>
          <a:lstStyle/>
          <a:p>
            <a:fld id="{E302A79A-AC47-40FA-97D4-467860E67605}" type="slidenum">
              <a:rPr lang="de-DE" smtClean="0"/>
              <a:t>38</a:t>
            </a:fld>
            <a:endParaRPr lang="de-DE"/>
          </a:p>
        </p:txBody>
      </p:sp>
    </p:spTree>
    <p:extLst>
      <p:ext uri="{BB962C8B-B14F-4D97-AF65-F5344CB8AC3E}">
        <p14:creationId xmlns:p14="http://schemas.microsoft.com/office/powerpoint/2010/main" val="1822703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200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Polen beginnt mit der Adventszeit auch die Fastenzeit, die erst an heilig Abend endet. Gebrochen wird die Fastenzeit mit einem üppigen Festmahl. Das Festmahl beginnt aber erst, wenn der erste Stern am Himmel zu sehen ist.</a:t>
            </a:r>
          </a:p>
        </p:txBody>
      </p:sp>
      <p:sp>
        <p:nvSpPr>
          <p:cNvPr id="4" name="Foliennummernplatzhalter 3"/>
          <p:cNvSpPr>
            <a:spLocks noGrp="1"/>
          </p:cNvSpPr>
          <p:nvPr>
            <p:ph type="sldNum" sz="quarter" idx="10"/>
          </p:nvPr>
        </p:nvSpPr>
        <p:spPr/>
        <p:txBody>
          <a:bodyPr/>
          <a:lstStyle/>
          <a:p>
            <a:fld id="{E302A79A-AC47-40FA-97D4-467860E67605}" type="slidenum">
              <a:rPr lang="de-DE" smtClean="0"/>
              <a:t>39</a:t>
            </a:fld>
            <a:endParaRPr lang="de-DE"/>
          </a:p>
        </p:txBody>
      </p:sp>
    </p:spTree>
    <p:extLst>
      <p:ext uri="{BB962C8B-B14F-4D97-AF65-F5344CB8AC3E}">
        <p14:creationId xmlns:p14="http://schemas.microsoft.com/office/powerpoint/2010/main" val="4027895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B</a:t>
            </a:r>
          </a:p>
          <a:p>
            <a:endParaRPr lang="de-DE" baseline="0" dirty="0"/>
          </a:p>
          <a:p>
            <a:r>
              <a:rPr lang="de-DE" baseline="0" dirty="0"/>
              <a:t>Falsch: Folie 14</a:t>
            </a:r>
          </a:p>
          <a:p>
            <a:r>
              <a:rPr lang="de-DE" baseline="0" dirty="0"/>
              <a:t>Richtig: Folie 9</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4</a:t>
            </a:fld>
            <a:endParaRPr lang="de-DE"/>
          </a:p>
        </p:txBody>
      </p:sp>
    </p:spTree>
    <p:extLst>
      <p:ext uri="{BB962C8B-B14F-4D97-AF65-F5344CB8AC3E}">
        <p14:creationId xmlns:p14="http://schemas.microsoft.com/office/powerpoint/2010/main" val="498606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300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Spanien wird am 28. Dezember der „Dia de los Santos </a:t>
            </a:r>
            <a:r>
              <a:rPr lang="de-DE" dirty="0" err="1"/>
              <a:t>Inocentes</a:t>
            </a:r>
            <a:r>
              <a:rPr lang="de-DE" dirty="0"/>
              <a:t>“ (was wörtlich „Der Tag der Heiligen Unschuldigen“ bedeutet) gefeiert. Diesen Tag kann man mit dem 1. April hier bei uns vergleichen, denn es wird viel Schabernack getrieben und alle versuchen sich gegenseitig hereinzulegen – was aber allen Spaß bereitet. Es geht sogar so weit, dass auch die spanischen Medien mitmachen und komische Nachrichten verbreiten, die sich dann natürlich als Falschmeldungen entpuppen.</a:t>
            </a:r>
          </a:p>
        </p:txBody>
      </p:sp>
      <p:sp>
        <p:nvSpPr>
          <p:cNvPr id="4" name="Foliennummernplatzhalter 3"/>
          <p:cNvSpPr>
            <a:spLocks noGrp="1"/>
          </p:cNvSpPr>
          <p:nvPr>
            <p:ph type="sldNum" sz="quarter" idx="10"/>
          </p:nvPr>
        </p:nvSpPr>
        <p:spPr/>
        <p:txBody>
          <a:bodyPr/>
          <a:lstStyle/>
          <a:p>
            <a:fld id="{E302A79A-AC47-40FA-97D4-467860E67605}" type="slidenum">
              <a:rPr lang="de-DE" smtClean="0"/>
              <a:t>40</a:t>
            </a:fld>
            <a:endParaRPr lang="de-DE"/>
          </a:p>
        </p:txBody>
      </p:sp>
    </p:spTree>
    <p:extLst>
      <p:ext uri="{BB962C8B-B14F-4D97-AF65-F5344CB8AC3E}">
        <p14:creationId xmlns:p14="http://schemas.microsoft.com/office/powerpoint/2010/main" val="29681313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400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Japan gibt es wirklich keine Adventszeit, warum? Naja... in diesem asiatischen Land gehören nur wenige Menschen dem Christentum an, daher ist der Weihnachtsbrauch und das Feiern von Christi Geburt nicht so weit verbreiten. Mittlerweile hat sich auch in Japan eine Weihnachtskultur entwickelt, was dazu führt dass viele Häuser geschmückt werden und auch der Weihnachtsmann vorbeikommt und Geschenke bringt.</a:t>
            </a:r>
          </a:p>
        </p:txBody>
      </p:sp>
      <p:sp>
        <p:nvSpPr>
          <p:cNvPr id="4" name="Foliennummernplatzhalter 3"/>
          <p:cNvSpPr>
            <a:spLocks noGrp="1"/>
          </p:cNvSpPr>
          <p:nvPr>
            <p:ph type="sldNum" sz="quarter" idx="10"/>
          </p:nvPr>
        </p:nvSpPr>
        <p:spPr/>
        <p:txBody>
          <a:bodyPr/>
          <a:lstStyle/>
          <a:p>
            <a:fld id="{E302A79A-AC47-40FA-97D4-467860E67605}" type="slidenum">
              <a:rPr lang="de-DE" smtClean="0"/>
              <a:t>41</a:t>
            </a:fld>
            <a:endParaRPr lang="de-DE"/>
          </a:p>
        </p:txBody>
      </p:sp>
    </p:spTree>
    <p:extLst>
      <p:ext uri="{BB962C8B-B14F-4D97-AF65-F5344CB8AC3E}">
        <p14:creationId xmlns:p14="http://schemas.microsoft.com/office/powerpoint/2010/main" val="2143667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500 Punkte:</a:t>
            </a:r>
          </a:p>
          <a:p>
            <a:endParaRPr lang="de-DE" baseline="0" dirty="0"/>
          </a:p>
          <a:p>
            <a:r>
              <a:rPr lang="de-DE" dirty="0"/>
              <a:t>In Schweden wird während der Weihnachtszeit das Fest der heiligen Lucia gefeiert, bei denen sich die Mädchen als Lucia verkleiden. Nach der Tradition wird der ältesten Tochter der Familie die Ehre der Lucia zu teil. Am 13. Dezember, an diesem Tag findet das Fest der heiligen Lucia statt, hat die älteste Tochter die ehrenvolle Aufgabe als heilige Lucia durch das Haus zu laufen und die Familienmitglieder zu wecken. Sie trägt dann ein weißes Kleid und einen Kranz mit Kerzen auf dem Kopf. Übrigens: An diesem Tag bringen die Kinder ihren Eltern Gebäck zu essen ans Bett.</a:t>
            </a:r>
            <a:endParaRPr lang="de-DE" baseline="0" dirty="0"/>
          </a:p>
        </p:txBody>
      </p:sp>
      <p:sp>
        <p:nvSpPr>
          <p:cNvPr id="4" name="Foliennummernplatzhalter 3"/>
          <p:cNvSpPr>
            <a:spLocks noGrp="1"/>
          </p:cNvSpPr>
          <p:nvPr>
            <p:ph type="sldNum" sz="quarter" idx="10"/>
          </p:nvPr>
        </p:nvSpPr>
        <p:spPr/>
        <p:txBody>
          <a:bodyPr/>
          <a:lstStyle/>
          <a:p>
            <a:fld id="{E302A79A-AC47-40FA-97D4-467860E67605}" type="slidenum">
              <a:rPr lang="de-DE" smtClean="0"/>
              <a:t>42</a:t>
            </a:fld>
            <a:endParaRPr lang="de-DE"/>
          </a:p>
        </p:txBody>
      </p:sp>
    </p:spTree>
    <p:extLst>
      <p:ext uri="{BB962C8B-B14F-4D97-AF65-F5344CB8AC3E}">
        <p14:creationId xmlns:p14="http://schemas.microsoft.com/office/powerpoint/2010/main" val="10220634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D</a:t>
            </a:r>
          </a:p>
          <a:p>
            <a:endParaRPr lang="de-DE" baseline="0" dirty="0"/>
          </a:p>
          <a:p>
            <a:r>
              <a:rPr lang="de-DE" baseline="0" dirty="0"/>
              <a:t>Falsch: Folie 53</a:t>
            </a:r>
          </a:p>
          <a:p>
            <a:r>
              <a:rPr lang="de-DE" baseline="0" dirty="0"/>
              <a:t>Richtig: Folie 48</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43</a:t>
            </a:fld>
            <a:endParaRPr lang="de-DE"/>
          </a:p>
        </p:txBody>
      </p:sp>
    </p:spTree>
    <p:extLst>
      <p:ext uri="{BB962C8B-B14F-4D97-AF65-F5344CB8AC3E}">
        <p14:creationId xmlns:p14="http://schemas.microsoft.com/office/powerpoint/2010/main" val="42860344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B</a:t>
            </a:r>
          </a:p>
          <a:p>
            <a:endParaRPr lang="de-DE" baseline="0" dirty="0"/>
          </a:p>
          <a:p>
            <a:r>
              <a:rPr lang="de-DE" baseline="0" dirty="0"/>
              <a:t>Falsch: Folie 54</a:t>
            </a:r>
          </a:p>
          <a:p>
            <a:r>
              <a:rPr lang="de-DE" baseline="0" dirty="0"/>
              <a:t>Richtig: Folie 49</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44</a:t>
            </a:fld>
            <a:endParaRPr lang="de-DE"/>
          </a:p>
        </p:txBody>
      </p:sp>
    </p:spTree>
    <p:extLst>
      <p:ext uri="{BB962C8B-B14F-4D97-AF65-F5344CB8AC3E}">
        <p14:creationId xmlns:p14="http://schemas.microsoft.com/office/powerpoint/2010/main" val="3298816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B</a:t>
            </a:r>
          </a:p>
          <a:p>
            <a:endParaRPr lang="de-DE" baseline="0" dirty="0"/>
          </a:p>
          <a:p>
            <a:r>
              <a:rPr lang="de-DE" baseline="0" dirty="0"/>
              <a:t>Falsch: Folie 55</a:t>
            </a:r>
          </a:p>
          <a:p>
            <a:r>
              <a:rPr lang="de-DE" baseline="0" dirty="0"/>
              <a:t>Richtig: Folie 50</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45</a:t>
            </a:fld>
            <a:endParaRPr lang="de-DE"/>
          </a:p>
        </p:txBody>
      </p:sp>
    </p:spTree>
    <p:extLst>
      <p:ext uri="{BB962C8B-B14F-4D97-AF65-F5344CB8AC3E}">
        <p14:creationId xmlns:p14="http://schemas.microsoft.com/office/powerpoint/2010/main" val="36169942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A</a:t>
            </a:r>
          </a:p>
          <a:p>
            <a:endParaRPr lang="de-DE" baseline="0" dirty="0"/>
          </a:p>
          <a:p>
            <a:r>
              <a:rPr lang="de-DE" baseline="0" dirty="0"/>
              <a:t>Falsch: Folie 56</a:t>
            </a:r>
          </a:p>
          <a:p>
            <a:r>
              <a:rPr lang="de-DE" baseline="0" dirty="0"/>
              <a:t>Richtig: Folie 51</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46</a:t>
            </a:fld>
            <a:endParaRPr lang="de-DE"/>
          </a:p>
        </p:txBody>
      </p:sp>
    </p:spTree>
    <p:extLst>
      <p:ext uri="{BB962C8B-B14F-4D97-AF65-F5344CB8AC3E}">
        <p14:creationId xmlns:p14="http://schemas.microsoft.com/office/powerpoint/2010/main" val="21765710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C</a:t>
            </a:r>
          </a:p>
          <a:p>
            <a:endParaRPr lang="de-DE" dirty="0"/>
          </a:p>
          <a:p>
            <a:r>
              <a:rPr lang="de-DE" baseline="0" dirty="0"/>
              <a:t>Falsch: Folie 57</a:t>
            </a:r>
          </a:p>
          <a:p>
            <a:r>
              <a:rPr lang="de-DE" baseline="0" dirty="0"/>
              <a:t>Richtig: Folie 52</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47</a:t>
            </a:fld>
            <a:endParaRPr lang="de-DE"/>
          </a:p>
        </p:txBody>
      </p:sp>
    </p:spTree>
    <p:extLst>
      <p:ext uri="{BB962C8B-B14F-4D97-AF65-F5344CB8AC3E}">
        <p14:creationId xmlns:p14="http://schemas.microsoft.com/office/powerpoint/2010/main" val="5908997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48</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49</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D</a:t>
            </a:r>
          </a:p>
          <a:p>
            <a:endParaRPr lang="de-DE" dirty="0"/>
          </a:p>
          <a:p>
            <a:r>
              <a:rPr lang="de-DE" baseline="0" dirty="0"/>
              <a:t>Falsch: Folie 15</a:t>
            </a:r>
          </a:p>
          <a:p>
            <a:r>
              <a:rPr lang="de-DE" baseline="0" dirty="0"/>
              <a:t>Richtig: Folie 10</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5</a:t>
            </a:fld>
            <a:endParaRPr lang="de-DE"/>
          </a:p>
        </p:txBody>
      </p:sp>
    </p:spTree>
    <p:extLst>
      <p:ext uri="{BB962C8B-B14F-4D97-AF65-F5344CB8AC3E}">
        <p14:creationId xmlns:p14="http://schemas.microsoft.com/office/powerpoint/2010/main" val="3190229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50</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51</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52</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53</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54</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55</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56</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57</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dirty="0"/>
              <a:t>Frage für 100 Punkte:</a:t>
            </a:r>
          </a:p>
          <a:p>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Hier gibt es eigentlich nichts weiter zu sagen außer, dass die Engländer den Heilig Abend so nennen.</a:t>
            </a:r>
          </a:p>
        </p:txBody>
      </p:sp>
      <p:sp>
        <p:nvSpPr>
          <p:cNvPr id="4" name="Foliennummernplatzhalter 3"/>
          <p:cNvSpPr>
            <a:spLocks noGrp="1"/>
          </p:cNvSpPr>
          <p:nvPr>
            <p:ph type="sldNum" sz="quarter" idx="10"/>
          </p:nvPr>
        </p:nvSpPr>
        <p:spPr/>
        <p:txBody>
          <a:bodyPr/>
          <a:lstStyle/>
          <a:p>
            <a:fld id="{E302A79A-AC47-40FA-97D4-467860E67605}" type="slidenum">
              <a:rPr lang="de-DE" smtClean="0"/>
              <a:t>58</a:t>
            </a:fld>
            <a:endParaRPr lang="de-DE"/>
          </a:p>
        </p:txBody>
      </p:sp>
    </p:spTree>
    <p:extLst>
      <p:ext uri="{BB962C8B-B14F-4D97-AF65-F5344CB8AC3E}">
        <p14:creationId xmlns:p14="http://schemas.microsoft.com/office/powerpoint/2010/main" val="25375760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200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Zugegeben, dass diese Frage thematisch hier nicht so ganz reinpasst, aber egal!</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a:t>Man kennt es aus der IKEA-Werbung… zu Weihnachten tanzt die Familie um den Weihnachtsbaum. Es handelt sich hierbei um das </a:t>
            </a:r>
            <a:r>
              <a:rPr lang="de-DE" dirty="0" err="1"/>
              <a:t>Knutfest</a:t>
            </a:r>
            <a:r>
              <a:rPr lang="de-DE" dirty="0"/>
              <a:t>, dass das Ende der Weihnachtszeit einleitet. Beim </a:t>
            </a:r>
            <a:r>
              <a:rPr lang="de-DE" dirty="0" err="1"/>
              <a:t>Knutfest</a:t>
            </a:r>
            <a:r>
              <a:rPr lang="de-DE" dirty="0"/>
              <a:t> gehen die Kinder hin und plündern den Weihnachtsbaum, essen die letzten Weihnachtsleckereien und tanzen dabei um den Weihnachtsbaum. Am Ende des </a:t>
            </a:r>
            <a:r>
              <a:rPr lang="de-DE" dirty="0" err="1"/>
              <a:t>Knutfest</a:t>
            </a:r>
            <a:r>
              <a:rPr lang="de-DE" dirty="0"/>
              <a:t> wird der Tannenbaum dann hinausgeworfen. Allerdings sei an dieser Stelle noch gesagt, dass das hinauswerfen aus dem Fenster auf die Straße oder Passanten in Schweden strafbar ist. Hier kann man mit einer Geldbuße, oder sogar mit einer Gefängnisstrafe von bis zu einem Jahr rechnen.</a:t>
            </a:r>
          </a:p>
        </p:txBody>
      </p:sp>
      <p:sp>
        <p:nvSpPr>
          <p:cNvPr id="4" name="Foliennummernplatzhalter 3"/>
          <p:cNvSpPr>
            <a:spLocks noGrp="1"/>
          </p:cNvSpPr>
          <p:nvPr>
            <p:ph type="sldNum" sz="quarter" idx="10"/>
          </p:nvPr>
        </p:nvSpPr>
        <p:spPr/>
        <p:txBody>
          <a:bodyPr/>
          <a:lstStyle/>
          <a:p>
            <a:fld id="{E302A79A-AC47-40FA-97D4-467860E67605}" type="slidenum">
              <a:rPr lang="de-DE" smtClean="0"/>
              <a:t>59</a:t>
            </a:fld>
            <a:endParaRPr lang="de-DE"/>
          </a:p>
        </p:txBody>
      </p:sp>
    </p:spTree>
    <p:extLst>
      <p:ext uri="{BB962C8B-B14F-4D97-AF65-F5344CB8AC3E}">
        <p14:creationId xmlns:p14="http://schemas.microsoft.com/office/powerpoint/2010/main" val="1045710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C</a:t>
            </a:r>
          </a:p>
          <a:p>
            <a:endParaRPr lang="de-DE" baseline="0" dirty="0"/>
          </a:p>
          <a:p>
            <a:r>
              <a:rPr lang="de-DE" baseline="0" dirty="0"/>
              <a:t>Falsch: Folie 16</a:t>
            </a:r>
          </a:p>
          <a:p>
            <a:r>
              <a:rPr lang="de-DE" baseline="0" dirty="0"/>
              <a:t>Richtig: Folie 11</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6</a:t>
            </a:fld>
            <a:endParaRPr lang="de-DE"/>
          </a:p>
        </p:txBody>
      </p:sp>
    </p:spTree>
    <p:extLst>
      <p:ext uri="{BB962C8B-B14F-4D97-AF65-F5344CB8AC3E}">
        <p14:creationId xmlns:p14="http://schemas.microsoft.com/office/powerpoint/2010/main" val="26142171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300 Punkte:</a:t>
            </a:r>
          </a:p>
          <a:p>
            <a:endParaRPr lang="de-DE" baseline="0" dirty="0"/>
          </a:p>
          <a:p>
            <a:r>
              <a:rPr lang="de-DE" dirty="0"/>
              <a:t>In Russland</a:t>
            </a:r>
            <a:r>
              <a:rPr lang="de-DE" baseline="0" dirty="0"/>
              <a:t> werden Heilig Abend oft Wahrsager befragt und dem Brauch nach sollen die Mädchen bei Kerzenlicht in den Spiegel schauen – denn es heißt, dass in dieser Nacht den Mädchen dann ihr zukünftiger Bräutigam erscheint.</a:t>
            </a:r>
          </a:p>
        </p:txBody>
      </p:sp>
      <p:sp>
        <p:nvSpPr>
          <p:cNvPr id="4" name="Foliennummernplatzhalter 3"/>
          <p:cNvSpPr>
            <a:spLocks noGrp="1"/>
          </p:cNvSpPr>
          <p:nvPr>
            <p:ph type="sldNum" sz="quarter" idx="10"/>
          </p:nvPr>
        </p:nvSpPr>
        <p:spPr/>
        <p:txBody>
          <a:bodyPr/>
          <a:lstStyle/>
          <a:p>
            <a:fld id="{E302A79A-AC47-40FA-97D4-467860E67605}" type="slidenum">
              <a:rPr lang="de-DE" smtClean="0"/>
              <a:t>60</a:t>
            </a:fld>
            <a:endParaRPr lang="de-DE"/>
          </a:p>
        </p:txBody>
      </p:sp>
    </p:spTree>
    <p:extLst>
      <p:ext uri="{BB962C8B-B14F-4D97-AF65-F5344CB8AC3E}">
        <p14:creationId xmlns:p14="http://schemas.microsoft.com/office/powerpoint/2010/main" val="13244918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400 Punkte:</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Japan gibt es keinen Heilig Abend, warum?  In diesem asiatischen Land gehören nur wenige Menschen dem Christentum an, daher ist der Weihnachtsbrauch und das Feiern von Christi Geburt nicht so weit verbreiten. Mittlerweile hat sich auch in Japan eine Weihnachtskultur entwickelt, was dazu führt dass viele Häuser geschmückt werden und auch der Weihnachtsmann vorbeikommt um die Geschenke zu bringen.</a:t>
            </a:r>
          </a:p>
          <a:p>
            <a:endParaRPr lang="de-DE" baseline="0" dirty="0"/>
          </a:p>
        </p:txBody>
      </p:sp>
      <p:sp>
        <p:nvSpPr>
          <p:cNvPr id="4" name="Foliennummernplatzhalter 3"/>
          <p:cNvSpPr>
            <a:spLocks noGrp="1"/>
          </p:cNvSpPr>
          <p:nvPr>
            <p:ph type="sldNum" sz="quarter" idx="10"/>
          </p:nvPr>
        </p:nvSpPr>
        <p:spPr/>
        <p:txBody>
          <a:bodyPr/>
          <a:lstStyle/>
          <a:p>
            <a:fld id="{E302A79A-AC47-40FA-97D4-467860E67605}" type="slidenum">
              <a:rPr lang="de-DE" smtClean="0"/>
              <a:t>61</a:t>
            </a:fld>
            <a:endParaRPr lang="de-DE"/>
          </a:p>
        </p:txBody>
      </p:sp>
    </p:spTree>
    <p:extLst>
      <p:ext uri="{BB962C8B-B14F-4D97-AF65-F5344CB8AC3E}">
        <p14:creationId xmlns:p14="http://schemas.microsoft.com/office/powerpoint/2010/main" val="26955622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dirty="0"/>
              <a:t>Frage für 500 Punkte:</a:t>
            </a:r>
          </a:p>
          <a:p>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Schweden ist es wirklich so, dass an Heilig Abend sich die ganze Familie zusammen an den Fernseher setzt und die Ente Donald Duck schaut. Diese kommt nämlich ab 15 Uhr und unterhält die Familie stundenlang. Seit 1960 wird diese Tradition in Schweden gelebt. Neben Donald Duck werden auch kurze Teile andere Disney-Filme gezeigt, sowie traditionelle Sendungen wie bspw. schwedische Filme, Komödien und weiteres Kinderprogramm.</a:t>
            </a:r>
          </a:p>
        </p:txBody>
      </p:sp>
      <p:sp>
        <p:nvSpPr>
          <p:cNvPr id="4" name="Foliennummernplatzhalter 3"/>
          <p:cNvSpPr>
            <a:spLocks noGrp="1"/>
          </p:cNvSpPr>
          <p:nvPr>
            <p:ph type="sldNum" sz="quarter" idx="10"/>
          </p:nvPr>
        </p:nvSpPr>
        <p:spPr/>
        <p:txBody>
          <a:bodyPr/>
          <a:lstStyle/>
          <a:p>
            <a:fld id="{E302A79A-AC47-40FA-97D4-467860E67605}" type="slidenum">
              <a:rPr lang="de-DE" smtClean="0"/>
              <a:t>62</a:t>
            </a:fld>
            <a:endParaRPr lang="de-DE"/>
          </a:p>
        </p:txBody>
      </p:sp>
    </p:spTree>
    <p:extLst>
      <p:ext uri="{BB962C8B-B14F-4D97-AF65-F5344CB8AC3E}">
        <p14:creationId xmlns:p14="http://schemas.microsoft.com/office/powerpoint/2010/main" val="12891687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B</a:t>
            </a:r>
          </a:p>
          <a:p>
            <a:endParaRPr lang="de-DE" dirty="0"/>
          </a:p>
          <a:p>
            <a:r>
              <a:rPr lang="de-DE" baseline="0" dirty="0"/>
              <a:t>Falsch: Folie 73</a:t>
            </a:r>
          </a:p>
          <a:p>
            <a:r>
              <a:rPr lang="de-DE" baseline="0" dirty="0"/>
              <a:t>Richtig: Folie 68</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63</a:t>
            </a:fld>
            <a:endParaRPr lang="de-DE"/>
          </a:p>
        </p:txBody>
      </p:sp>
    </p:spTree>
    <p:extLst>
      <p:ext uri="{BB962C8B-B14F-4D97-AF65-F5344CB8AC3E}">
        <p14:creationId xmlns:p14="http://schemas.microsoft.com/office/powerpoint/2010/main" val="19989430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B und D</a:t>
            </a:r>
          </a:p>
          <a:p>
            <a:endParaRPr lang="de-DE" baseline="0" dirty="0"/>
          </a:p>
          <a:p>
            <a:r>
              <a:rPr lang="de-DE" baseline="0" dirty="0"/>
              <a:t>Falsch: Folie 74</a:t>
            </a:r>
          </a:p>
          <a:p>
            <a:r>
              <a:rPr lang="de-DE" baseline="0" dirty="0"/>
              <a:t>Richtig: Folie 69</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64</a:t>
            </a:fld>
            <a:endParaRPr lang="de-DE"/>
          </a:p>
        </p:txBody>
      </p:sp>
    </p:spTree>
    <p:extLst>
      <p:ext uri="{BB962C8B-B14F-4D97-AF65-F5344CB8AC3E}">
        <p14:creationId xmlns:p14="http://schemas.microsoft.com/office/powerpoint/2010/main" val="347523699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A</a:t>
            </a:r>
          </a:p>
          <a:p>
            <a:endParaRPr lang="de-DE" dirty="0"/>
          </a:p>
          <a:p>
            <a:r>
              <a:rPr lang="de-DE" baseline="0" dirty="0"/>
              <a:t>Falsch: Folie 75</a:t>
            </a:r>
          </a:p>
          <a:p>
            <a:r>
              <a:rPr lang="de-DE" baseline="0" dirty="0"/>
              <a:t>Richtig: Folie 70</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65</a:t>
            </a:fld>
            <a:endParaRPr lang="de-DE"/>
          </a:p>
        </p:txBody>
      </p:sp>
    </p:spTree>
    <p:extLst>
      <p:ext uri="{BB962C8B-B14F-4D97-AF65-F5344CB8AC3E}">
        <p14:creationId xmlns:p14="http://schemas.microsoft.com/office/powerpoint/2010/main" val="14382373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B</a:t>
            </a:r>
          </a:p>
          <a:p>
            <a:endParaRPr lang="de-DE" dirty="0"/>
          </a:p>
          <a:p>
            <a:r>
              <a:rPr lang="de-DE" baseline="0" dirty="0"/>
              <a:t>Falsch: Folie 76</a:t>
            </a:r>
          </a:p>
          <a:p>
            <a:r>
              <a:rPr lang="de-DE" baseline="0" dirty="0"/>
              <a:t>Richtig: Folie 71</a:t>
            </a:r>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66</a:t>
            </a:fld>
            <a:endParaRPr lang="de-DE"/>
          </a:p>
        </p:txBody>
      </p:sp>
    </p:spTree>
    <p:extLst>
      <p:ext uri="{BB962C8B-B14F-4D97-AF65-F5344CB8AC3E}">
        <p14:creationId xmlns:p14="http://schemas.microsoft.com/office/powerpoint/2010/main" val="154005569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B</a:t>
            </a:r>
          </a:p>
          <a:p>
            <a:endParaRPr lang="de-DE" dirty="0"/>
          </a:p>
          <a:p>
            <a:r>
              <a:rPr lang="de-DE" baseline="0" dirty="0"/>
              <a:t>Falsch: Folie 77</a:t>
            </a:r>
          </a:p>
          <a:p>
            <a:r>
              <a:rPr lang="de-DE" baseline="0" dirty="0"/>
              <a:t>Richtig: Folie 72</a:t>
            </a:r>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67</a:t>
            </a:fld>
            <a:endParaRPr lang="de-DE"/>
          </a:p>
        </p:txBody>
      </p:sp>
    </p:spTree>
    <p:extLst>
      <p:ext uri="{BB962C8B-B14F-4D97-AF65-F5344CB8AC3E}">
        <p14:creationId xmlns:p14="http://schemas.microsoft.com/office/powerpoint/2010/main" val="25584928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68</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69</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a:t>
            </a:r>
            <a:r>
              <a:rPr lang="de-DE" baseline="0" dirty="0"/>
              <a:t> A</a:t>
            </a:r>
          </a:p>
          <a:p>
            <a:endParaRPr lang="de-DE" baseline="0" dirty="0"/>
          </a:p>
          <a:p>
            <a:r>
              <a:rPr lang="de-DE" baseline="0" dirty="0"/>
              <a:t>Falsch: Folie 17</a:t>
            </a:r>
          </a:p>
          <a:p>
            <a:r>
              <a:rPr lang="de-DE" baseline="0" dirty="0"/>
              <a:t>Richtig: Folie 12</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7</a:t>
            </a:fld>
            <a:endParaRPr lang="de-DE"/>
          </a:p>
        </p:txBody>
      </p:sp>
    </p:spTree>
    <p:extLst>
      <p:ext uri="{BB962C8B-B14F-4D97-AF65-F5344CB8AC3E}">
        <p14:creationId xmlns:p14="http://schemas.microsoft.com/office/powerpoint/2010/main" val="3183377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70</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71</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72</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73</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74</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75</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76</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77</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dirty="0"/>
              <a:t>Frage für 100 Punkte:</a:t>
            </a:r>
          </a:p>
          <a:p>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Geschenke werden traditionsbedingt an Weihnachten vergeben? Wieso? Ganz einfach! Das Jesuskind hat zu seiner Geburt auch Geschenke bekommen, da ist es ja nur fair, wenn wir zu Weihnachten ebenfalls welche bekommen, oder?</a:t>
            </a:r>
          </a:p>
        </p:txBody>
      </p:sp>
      <p:sp>
        <p:nvSpPr>
          <p:cNvPr id="4" name="Foliennummernplatzhalter 3"/>
          <p:cNvSpPr>
            <a:spLocks noGrp="1"/>
          </p:cNvSpPr>
          <p:nvPr>
            <p:ph type="sldNum" sz="quarter" idx="10"/>
          </p:nvPr>
        </p:nvSpPr>
        <p:spPr/>
        <p:txBody>
          <a:bodyPr/>
          <a:lstStyle/>
          <a:p>
            <a:fld id="{E302A79A-AC47-40FA-97D4-467860E67605}" type="slidenum">
              <a:rPr lang="de-DE" smtClean="0"/>
              <a:t>78</a:t>
            </a:fld>
            <a:endParaRPr lang="de-DE"/>
          </a:p>
        </p:txBody>
      </p:sp>
    </p:spTree>
    <p:extLst>
      <p:ext uri="{BB962C8B-B14F-4D97-AF65-F5344CB8AC3E}">
        <p14:creationId xmlns:p14="http://schemas.microsoft.com/office/powerpoint/2010/main" val="12367047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200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Amerika, sowie in England findet die Bescherung nicht wie bei uns am 24. Dezember, also Heilig Abend statt, sondern erst am Morgen danach statt. Dann kommt die ganze Familie zusammen und packt die unter dem Tannenbaum liegenden Geschenke aus.</a:t>
            </a:r>
          </a:p>
        </p:txBody>
      </p:sp>
      <p:sp>
        <p:nvSpPr>
          <p:cNvPr id="4" name="Foliennummernplatzhalter 3"/>
          <p:cNvSpPr>
            <a:spLocks noGrp="1"/>
          </p:cNvSpPr>
          <p:nvPr>
            <p:ph type="sldNum" sz="quarter" idx="10"/>
          </p:nvPr>
        </p:nvSpPr>
        <p:spPr/>
        <p:txBody>
          <a:bodyPr/>
          <a:lstStyle/>
          <a:p>
            <a:fld id="{E302A79A-AC47-40FA-97D4-467860E67605}" type="slidenum">
              <a:rPr lang="de-DE" smtClean="0"/>
              <a:t>79</a:t>
            </a:fld>
            <a:endParaRPr lang="de-DE"/>
          </a:p>
        </p:txBody>
      </p:sp>
    </p:spTree>
    <p:extLst>
      <p:ext uri="{BB962C8B-B14F-4D97-AF65-F5344CB8AC3E}">
        <p14:creationId xmlns:p14="http://schemas.microsoft.com/office/powerpoint/2010/main" val="2256707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8</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300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Vorhin wurde ggf. gesagt, dass die Geschenke unter dem Tannenbaum liegen. Das war jedenfalls, was England angeht gelogen! Nein, in England wird nach dem Essen ein Seil im Raum gespannt, an dem die Familie ihre Weihnachtssocken aufhängt. In diese Socken packt der Weihnachtsmann, der in England übrigens „</a:t>
            </a:r>
            <a:r>
              <a:rPr lang="de-DE" dirty="0" err="1"/>
              <a:t>Father</a:t>
            </a:r>
            <a:r>
              <a:rPr lang="de-DE" dirty="0"/>
              <a:t> Chrismas“ heißt, die Geschenke.</a:t>
            </a:r>
          </a:p>
        </p:txBody>
      </p:sp>
      <p:sp>
        <p:nvSpPr>
          <p:cNvPr id="4" name="Foliennummernplatzhalter 3"/>
          <p:cNvSpPr>
            <a:spLocks noGrp="1"/>
          </p:cNvSpPr>
          <p:nvPr>
            <p:ph type="sldNum" sz="quarter" idx="10"/>
          </p:nvPr>
        </p:nvSpPr>
        <p:spPr/>
        <p:txBody>
          <a:bodyPr/>
          <a:lstStyle/>
          <a:p>
            <a:fld id="{E302A79A-AC47-40FA-97D4-467860E67605}" type="slidenum">
              <a:rPr lang="de-DE" smtClean="0"/>
              <a:t>80</a:t>
            </a:fld>
            <a:endParaRPr lang="de-DE"/>
          </a:p>
        </p:txBody>
      </p:sp>
    </p:spTree>
    <p:extLst>
      <p:ext uri="{BB962C8B-B14F-4D97-AF65-F5344CB8AC3E}">
        <p14:creationId xmlns:p14="http://schemas.microsoft.com/office/powerpoint/2010/main" val="122465053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400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Ghana gibt es keine großen Geschenke oder viele davon. Da viele Familien sehr arm sind, gibt es für die Kinder meistens nur eine Kleinigkeit. Diese kann ein kleines Spielzeug sein, oder etwas zum anziehen. Was sich die Menschen in Ghana aber nicht nehmen lassen ist das Feiern. Denn zu Weihnachten wird richtig aufgedreht, so dass auch oft Feuerwerke veranstaltet werden.</a:t>
            </a:r>
          </a:p>
        </p:txBody>
      </p:sp>
      <p:sp>
        <p:nvSpPr>
          <p:cNvPr id="4" name="Foliennummernplatzhalter 3"/>
          <p:cNvSpPr>
            <a:spLocks noGrp="1"/>
          </p:cNvSpPr>
          <p:nvPr>
            <p:ph type="sldNum" sz="quarter" idx="10"/>
          </p:nvPr>
        </p:nvSpPr>
        <p:spPr/>
        <p:txBody>
          <a:bodyPr/>
          <a:lstStyle/>
          <a:p>
            <a:fld id="{E302A79A-AC47-40FA-97D4-467860E67605}" type="slidenum">
              <a:rPr lang="de-DE" smtClean="0"/>
              <a:t>81</a:t>
            </a:fld>
            <a:endParaRPr lang="de-DE"/>
          </a:p>
        </p:txBody>
      </p:sp>
    </p:spTree>
    <p:extLst>
      <p:ext uri="{BB962C8B-B14F-4D97-AF65-F5344CB8AC3E}">
        <p14:creationId xmlns:p14="http://schemas.microsoft.com/office/powerpoint/2010/main" val="11527972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500 Punkte:</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In Mexico findet die Bescherung erst statt, wenn das Jesuskind in die Krippe gelegt wurde. Bis dahin muss man sich etwas gedulden, da das Kind erst um Mitternacht hineingelegt wird. Erst danach dürfen die Weihnachtsgeschenke ausgepackt werden.</a:t>
            </a:r>
          </a:p>
        </p:txBody>
      </p:sp>
      <p:sp>
        <p:nvSpPr>
          <p:cNvPr id="4" name="Foliennummernplatzhalter 3"/>
          <p:cNvSpPr>
            <a:spLocks noGrp="1"/>
          </p:cNvSpPr>
          <p:nvPr>
            <p:ph type="sldNum" sz="quarter" idx="10"/>
          </p:nvPr>
        </p:nvSpPr>
        <p:spPr/>
        <p:txBody>
          <a:bodyPr/>
          <a:lstStyle/>
          <a:p>
            <a:fld id="{E302A79A-AC47-40FA-97D4-467860E67605}" type="slidenum">
              <a:rPr lang="de-DE" smtClean="0"/>
              <a:t>82</a:t>
            </a:fld>
            <a:endParaRPr lang="de-DE"/>
          </a:p>
        </p:txBody>
      </p:sp>
    </p:spTree>
    <p:extLst>
      <p:ext uri="{BB962C8B-B14F-4D97-AF65-F5344CB8AC3E}">
        <p14:creationId xmlns:p14="http://schemas.microsoft.com/office/powerpoint/2010/main" val="12965846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Alle richtig</a:t>
            </a:r>
          </a:p>
          <a:p>
            <a:endParaRPr lang="de-DE" dirty="0"/>
          </a:p>
          <a:p>
            <a:r>
              <a:rPr lang="de-DE" baseline="0" dirty="0"/>
              <a:t>Falsch: Folie 93</a:t>
            </a:r>
          </a:p>
          <a:p>
            <a:r>
              <a:rPr lang="de-DE" baseline="0" dirty="0"/>
              <a:t>Richtig: Folie 88</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83</a:t>
            </a:fld>
            <a:endParaRPr lang="de-DE"/>
          </a:p>
        </p:txBody>
      </p:sp>
    </p:spTree>
    <p:extLst>
      <p:ext uri="{BB962C8B-B14F-4D97-AF65-F5344CB8AC3E}">
        <p14:creationId xmlns:p14="http://schemas.microsoft.com/office/powerpoint/2010/main" val="17607991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B</a:t>
            </a:r>
          </a:p>
          <a:p>
            <a:endParaRPr lang="de-DE" dirty="0"/>
          </a:p>
          <a:p>
            <a:r>
              <a:rPr lang="de-DE" baseline="0" dirty="0"/>
              <a:t>Falsch: Folie 94</a:t>
            </a:r>
          </a:p>
          <a:p>
            <a:r>
              <a:rPr lang="de-DE" baseline="0" dirty="0"/>
              <a:t>Richtig: Folie 89</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84</a:t>
            </a:fld>
            <a:endParaRPr lang="de-DE"/>
          </a:p>
        </p:txBody>
      </p:sp>
    </p:spTree>
    <p:extLst>
      <p:ext uri="{BB962C8B-B14F-4D97-AF65-F5344CB8AC3E}">
        <p14:creationId xmlns:p14="http://schemas.microsoft.com/office/powerpoint/2010/main" val="16272506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C</a:t>
            </a:r>
          </a:p>
          <a:p>
            <a:endParaRPr lang="de-DE" baseline="0" dirty="0"/>
          </a:p>
          <a:p>
            <a:r>
              <a:rPr lang="de-DE" baseline="0" dirty="0"/>
              <a:t>Falsch: Folie 95</a:t>
            </a:r>
          </a:p>
          <a:p>
            <a:r>
              <a:rPr lang="de-DE" baseline="0" dirty="0"/>
              <a:t>Richtig: Folie 90</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85</a:t>
            </a:fld>
            <a:endParaRPr lang="de-DE"/>
          </a:p>
        </p:txBody>
      </p:sp>
    </p:spTree>
    <p:extLst>
      <p:ext uri="{BB962C8B-B14F-4D97-AF65-F5344CB8AC3E}">
        <p14:creationId xmlns:p14="http://schemas.microsoft.com/office/powerpoint/2010/main" val="39650787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A</a:t>
            </a:r>
          </a:p>
          <a:p>
            <a:endParaRPr lang="de-DE" dirty="0"/>
          </a:p>
          <a:p>
            <a:r>
              <a:rPr lang="de-DE" baseline="0" dirty="0"/>
              <a:t>Falsch: Folie 96</a:t>
            </a:r>
          </a:p>
          <a:p>
            <a:r>
              <a:rPr lang="de-DE" baseline="0" dirty="0"/>
              <a:t>Richtig: Folie 91</a:t>
            </a:r>
            <a:endParaRPr lang="de-DE" dirty="0"/>
          </a:p>
          <a:p>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86</a:t>
            </a:fld>
            <a:endParaRPr lang="de-DE"/>
          </a:p>
        </p:txBody>
      </p:sp>
    </p:spTree>
    <p:extLst>
      <p:ext uri="{BB962C8B-B14F-4D97-AF65-F5344CB8AC3E}">
        <p14:creationId xmlns:p14="http://schemas.microsoft.com/office/powerpoint/2010/main" val="28222386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Antwort C</a:t>
            </a:r>
          </a:p>
          <a:p>
            <a:endParaRPr lang="de-DE" dirty="0"/>
          </a:p>
          <a:p>
            <a:r>
              <a:rPr lang="de-DE" baseline="0" dirty="0"/>
              <a:t>Falsch: Folie 97</a:t>
            </a:r>
          </a:p>
          <a:p>
            <a:r>
              <a:rPr lang="de-DE" baseline="0" dirty="0"/>
              <a:t>Richtig: Folie 92</a:t>
            </a:r>
            <a:endParaRPr lang="de-DE" dirty="0"/>
          </a:p>
        </p:txBody>
      </p:sp>
      <p:sp>
        <p:nvSpPr>
          <p:cNvPr id="4" name="Foliennummernplatzhalter 3"/>
          <p:cNvSpPr>
            <a:spLocks noGrp="1"/>
          </p:cNvSpPr>
          <p:nvPr>
            <p:ph type="sldNum" sz="quarter" idx="10"/>
          </p:nvPr>
        </p:nvSpPr>
        <p:spPr/>
        <p:txBody>
          <a:bodyPr/>
          <a:lstStyle/>
          <a:p>
            <a:fld id="{E302A79A-AC47-40FA-97D4-467860E67605}" type="slidenum">
              <a:rPr lang="de-DE" smtClean="0"/>
              <a:t>87</a:t>
            </a:fld>
            <a:endParaRPr lang="de-DE"/>
          </a:p>
        </p:txBody>
      </p:sp>
    </p:spTree>
    <p:extLst>
      <p:ext uri="{BB962C8B-B14F-4D97-AF65-F5344CB8AC3E}">
        <p14:creationId xmlns:p14="http://schemas.microsoft.com/office/powerpoint/2010/main" val="76176561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88</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89</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90</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91</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92</a:t>
            </a:fld>
            <a:endParaRPr lang="de-DE"/>
          </a:p>
        </p:txBody>
      </p:sp>
    </p:spTree>
    <p:extLst>
      <p:ext uri="{BB962C8B-B14F-4D97-AF65-F5344CB8AC3E}">
        <p14:creationId xmlns:p14="http://schemas.microsoft.com/office/powerpoint/2010/main" val="79551647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93</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94</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95</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96</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302A79A-AC47-40FA-97D4-467860E67605}" type="slidenum">
              <a:rPr lang="de-DE" smtClean="0"/>
              <a:t>97</a:t>
            </a:fld>
            <a:endParaRPr lang="de-DE"/>
          </a:p>
        </p:txBody>
      </p:sp>
    </p:spTree>
    <p:extLst>
      <p:ext uri="{BB962C8B-B14F-4D97-AF65-F5344CB8AC3E}">
        <p14:creationId xmlns:p14="http://schemas.microsoft.com/office/powerpoint/2010/main" val="285019456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dirty="0"/>
              <a:t>Frage</a:t>
            </a:r>
            <a:r>
              <a:rPr lang="de-DE" b="1" u="sng" baseline="0" dirty="0"/>
              <a:t> für 100 Punkte:</a:t>
            </a:r>
          </a:p>
          <a:p>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Ja, dass ist korrekt. Nebenbei sei gesagt, die anderen Antworten wären auch korrekt gewesen. In Deutschland werden überwiegend diese Speisen an Heilig Abend gereicht.</a:t>
            </a:r>
          </a:p>
        </p:txBody>
      </p:sp>
      <p:sp>
        <p:nvSpPr>
          <p:cNvPr id="4" name="Foliennummernplatzhalter 3"/>
          <p:cNvSpPr>
            <a:spLocks noGrp="1"/>
          </p:cNvSpPr>
          <p:nvPr>
            <p:ph type="sldNum" sz="quarter" idx="10"/>
          </p:nvPr>
        </p:nvSpPr>
        <p:spPr/>
        <p:txBody>
          <a:bodyPr/>
          <a:lstStyle/>
          <a:p>
            <a:fld id="{E302A79A-AC47-40FA-97D4-467860E67605}" type="slidenum">
              <a:rPr lang="de-DE" smtClean="0"/>
              <a:t>98</a:t>
            </a:fld>
            <a:endParaRPr lang="de-DE"/>
          </a:p>
        </p:txBody>
      </p:sp>
    </p:spTree>
    <p:extLst>
      <p:ext uri="{BB962C8B-B14F-4D97-AF65-F5344CB8AC3E}">
        <p14:creationId xmlns:p14="http://schemas.microsoft.com/office/powerpoint/2010/main" val="289197136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sng" baseline="0" dirty="0"/>
              <a:t>Frage für 200 Punkte:</a:t>
            </a:r>
            <a:endParaRPr lang="de-DE" b="0" u="none" baseline="0" dirty="0"/>
          </a:p>
          <a:p>
            <a:endParaRPr lang="de-DE" b="0" u="non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Der Weihnachtspudding darf nicht fehlen. Hierbei handelt es sich um den sogenannten </a:t>
            </a:r>
            <a:r>
              <a:rPr lang="de-DE" dirty="0" err="1"/>
              <a:t>Plum</a:t>
            </a:r>
            <a:r>
              <a:rPr lang="de-DE" dirty="0"/>
              <a:t> Pudding, der ursprünglich im mittelalterlichen England als fleischhaltige Vorspeise gereicht wurde. Im Laufe der Jahrhunderte änderten sich aber die Zutaten. Er ist eigentlich auch kein Pudding sondern eher ein Kuchen aus Rosinen und Nüssen. Traditionell werden in den </a:t>
            </a:r>
            <a:r>
              <a:rPr lang="de-DE" dirty="0" err="1"/>
              <a:t>Plum</a:t>
            </a:r>
            <a:r>
              <a:rPr lang="de-DE" dirty="0"/>
              <a:t> Pudding kleine Gegenstände, wie z. B. eine Münzen versteckt. Derjenige der diese findet, darf sich dann was wünschen.</a:t>
            </a:r>
          </a:p>
        </p:txBody>
      </p:sp>
      <p:sp>
        <p:nvSpPr>
          <p:cNvPr id="4" name="Foliennummernplatzhalter 3"/>
          <p:cNvSpPr>
            <a:spLocks noGrp="1"/>
          </p:cNvSpPr>
          <p:nvPr>
            <p:ph type="sldNum" sz="quarter" idx="10"/>
          </p:nvPr>
        </p:nvSpPr>
        <p:spPr/>
        <p:txBody>
          <a:bodyPr/>
          <a:lstStyle/>
          <a:p>
            <a:fld id="{E302A79A-AC47-40FA-97D4-467860E67605}" type="slidenum">
              <a:rPr lang="de-DE" smtClean="0"/>
              <a:t>99</a:t>
            </a:fld>
            <a:endParaRPr lang="de-DE"/>
          </a:p>
        </p:txBody>
      </p:sp>
    </p:spTree>
    <p:extLst>
      <p:ext uri="{BB962C8B-B14F-4D97-AF65-F5344CB8AC3E}">
        <p14:creationId xmlns:p14="http://schemas.microsoft.com/office/powerpoint/2010/main" val="1658473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D2D6C50-3B9F-440A-BF84-6CED537EFB8D}" type="datetimeFigureOut">
              <a:rPr lang="de-DE" smtClean="0"/>
              <a:t>13.11.2022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3747718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D2D6C50-3B9F-440A-BF84-6CED537EFB8D}" type="datetimeFigureOut">
              <a:rPr lang="de-DE" smtClean="0"/>
              <a:t>13.11.2022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35093601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D2D6C50-3B9F-440A-BF84-6CED537EFB8D}" type="datetimeFigureOut">
              <a:rPr lang="de-DE" smtClean="0"/>
              <a:t>13.11.2022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3469877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D2D6C50-3B9F-440A-BF84-6CED537EFB8D}" type="datetimeFigureOut">
              <a:rPr lang="de-DE" smtClean="0"/>
              <a:t>13.11.2022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37614054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8D2D6C50-3B9F-440A-BF84-6CED537EFB8D}" type="datetimeFigureOut">
              <a:rPr lang="de-DE" smtClean="0"/>
              <a:t>13.11.2022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4834314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D2D6C50-3B9F-440A-BF84-6CED537EFB8D}" type="datetimeFigureOut">
              <a:rPr lang="de-DE" smtClean="0"/>
              <a:t>13.11.2022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35900350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D2D6C50-3B9F-440A-BF84-6CED537EFB8D}" type="datetimeFigureOut">
              <a:rPr lang="de-DE" smtClean="0"/>
              <a:t>13.11.2022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270125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D2D6C50-3B9F-440A-BF84-6CED537EFB8D}" type="datetimeFigureOut">
              <a:rPr lang="de-DE" smtClean="0"/>
              <a:t>13.11.2022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4195596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D2D6C50-3B9F-440A-BF84-6CED537EFB8D}" type="datetimeFigureOut">
              <a:rPr lang="de-DE" smtClean="0"/>
              <a:t>13.11.2022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16257052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8D2D6C50-3B9F-440A-BF84-6CED537EFB8D}" type="datetimeFigureOut">
              <a:rPr lang="de-DE" smtClean="0"/>
              <a:t>13.11.2022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3550389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8D2D6C50-3B9F-440A-BF84-6CED537EFB8D}" type="datetimeFigureOut">
              <a:rPr lang="de-DE" smtClean="0"/>
              <a:t>13.11.2022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3CA99D3-75E3-4EE9-801F-D40C5114DACB}" type="slidenum">
              <a:rPr lang="de-DE" smtClean="0"/>
              <a:t>‹Nr.›</a:t>
            </a:fld>
            <a:endParaRPr lang="de-DE"/>
          </a:p>
        </p:txBody>
      </p:sp>
    </p:spTree>
    <p:extLst>
      <p:ext uri="{BB962C8B-B14F-4D97-AF65-F5344CB8AC3E}">
        <p14:creationId xmlns:p14="http://schemas.microsoft.com/office/powerpoint/2010/main" val="6888004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D6C50-3B9F-440A-BF84-6CED537EFB8D}" type="datetimeFigureOut">
              <a:rPr lang="de-DE" smtClean="0"/>
              <a:t>13.11.2022</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A99D3-75E3-4EE9-801F-D40C5114DACB}" type="slidenum">
              <a:rPr lang="de-DE" smtClean="0"/>
              <a:t>‹Nr.›</a:t>
            </a:fld>
            <a:endParaRPr lang="de-DE"/>
          </a:p>
        </p:txBody>
      </p:sp>
      <p:sp>
        <p:nvSpPr>
          <p:cNvPr id="7" name="Textfeld 6"/>
          <p:cNvSpPr txBox="1"/>
          <p:nvPr userDrawn="1"/>
        </p:nvSpPr>
        <p:spPr>
          <a:xfrm>
            <a:off x="6549772" y="6532778"/>
            <a:ext cx="216024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a:solidFill>
                  <a:schemeClr val="bg1">
                    <a:lumMod val="50000"/>
                  </a:schemeClr>
                </a:solidFill>
              </a:rPr>
              <a:t>© bei Kevin-Oliver </a:t>
            </a:r>
            <a:r>
              <a:rPr lang="de-DE" sz="1000" dirty="0" err="1">
                <a:solidFill>
                  <a:schemeClr val="bg1">
                    <a:lumMod val="50000"/>
                  </a:schemeClr>
                </a:solidFill>
              </a:rPr>
              <a:t>Gläsner</a:t>
            </a:r>
            <a:endParaRPr lang="de-DE" sz="1400" dirty="0">
              <a:solidFill>
                <a:schemeClr val="bg1">
                  <a:lumMod val="50000"/>
                </a:schemeClr>
              </a:solidFill>
            </a:endParaRPr>
          </a:p>
        </p:txBody>
      </p:sp>
    </p:spTree>
    <p:extLst>
      <p:ext uri="{BB962C8B-B14F-4D97-AF65-F5344CB8AC3E}">
        <p14:creationId xmlns:p14="http://schemas.microsoft.com/office/powerpoint/2010/main" val="3079812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5.xml"/><Relationship Id="rId18" Type="http://schemas.openxmlformats.org/officeDocument/2006/relationships/slide" Target="slide6.xml"/><Relationship Id="rId26" Type="http://schemas.openxmlformats.org/officeDocument/2006/relationships/slide" Target="slide67.xml"/><Relationship Id="rId3" Type="http://schemas.openxmlformats.org/officeDocument/2006/relationships/slide" Target="slide3.xml"/><Relationship Id="rId21" Type="http://schemas.openxmlformats.org/officeDocument/2006/relationships/slide" Target="slide66.xml"/><Relationship Id="rId7" Type="http://schemas.openxmlformats.org/officeDocument/2006/relationships/slide" Target="slide83.xml"/><Relationship Id="rId12" Type="http://schemas.openxmlformats.org/officeDocument/2006/relationships/slide" Target="slide84.xml"/><Relationship Id="rId17" Type="http://schemas.openxmlformats.org/officeDocument/2006/relationships/slide" Target="slide85.xml"/><Relationship Id="rId25" Type="http://schemas.openxmlformats.org/officeDocument/2006/relationships/slide" Target="slide47.xml"/><Relationship Id="rId2" Type="http://schemas.openxmlformats.org/officeDocument/2006/relationships/notesSlide" Target="../notesSlides/notesSlide2.xml"/><Relationship Id="rId16" Type="http://schemas.openxmlformats.org/officeDocument/2006/relationships/slide" Target="slide65.xml"/><Relationship Id="rId20" Type="http://schemas.openxmlformats.org/officeDocument/2006/relationships/slide" Target="slide46.xml"/><Relationship Id="rId1" Type="http://schemas.openxmlformats.org/officeDocument/2006/relationships/slideLayout" Target="../slideLayouts/slideLayout2.xml"/><Relationship Id="rId6" Type="http://schemas.openxmlformats.org/officeDocument/2006/relationships/slide" Target="slide63.xml"/><Relationship Id="rId11" Type="http://schemas.openxmlformats.org/officeDocument/2006/relationships/slide" Target="slide64.xml"/><Relationship Id="rId24" Type="http://schemas.openxmlformats.org/officeDocument/2006/relationships/slide" Target="slide27.xml"/><Relationship Id="rId5" Type="http://schemas.openxmlformats.org/officeDocument/2006/relationships/slide" Target="slide43.xml"/><Relationship Id="rId15" Type="http://schemas.openxmlformats.org/officeDocument/2006/relationships/slide" Target="slide45.xml"/><Relationship Id="rId23" Type="http://schemas.openxmlformats.org/officeDocument/2006/relationships/slide" Target="slide7.xml"/><Relationship Id="rId10" Type="http://schemas.openxmlformats.org/officeDocument/2006/relationships/slide" Target="slide44.xml"/><Relationship Id="rId19" Type="http://schemas.openxmlformats.org/officeDocument/2006/relationships/slide" Target="slide26.xml"/><Relationship Id="rId4" Type="http://schemas.openxmlformats.org/officeDocument/2006/relationships/slide" Target="slide23.xml"/><Relationship Id="rId9" Type="http://schemas.openxmlformats.org/officeDocument/2006/relationships/slide" Target="slide24.xml"/><Relationship Id="rId14" Type="http://schemas.openxmlformats.org/officeDocument/2006/relationships/slide" Target="slide25.xml"/><Relationship Id="rId22" Type="http://schemas.openxmlformats.org/officeDocument/2006/relationships/slide" Target="slide86.xml"/><Relationship Id="rId27" Type="http://schemas.openxmlformats.org/officeDocument/2006/relationships/slide" Target="slide87.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28.xml"/></Relationships>
</file>

<file path=ppt/slides/_rels/slide2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29.xml"/></Relationships>
</file>

<file path=ppt/slides/_rels/slide2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30.xml"/></Relationships>
</file>

<file path=ppt/slides/_rels/slide26.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31.xml"/></Relationships>
</file>

<file path=ppt/slides/_rels/slide27.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32.xml"/></Relationships>
</file>

<file path=ppt/slides/_rels/slide28.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9.xml"/></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43.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48.xml"/></Relationships>
</file>

<file path=ppt/slides/_rels/slide44.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49.xml"/></Relationships>
</file>

<file path=ppt/slides/_rels/slide45.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45.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50.xml"/></Relationships>
</file>

<file path=ppt/slides/_rels/slide46.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notesSlide" Target="../notesSlides/notesSlide46.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51.xml"/></Relationships>
</file>

<file path=ppt/slides/_rels/slide47.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57.xml"/></Relationships>
</file>

<file path=ppt/slides/_rels/slide48.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10.xml"/></Relationships>
</file>

<file path=ppt/slides/_rels/slide50.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16.xml"/></Relationships>
</file>

<file path=ppt/slides/_rels/slide6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notesSlide" Target="../notesSlides/notesSlide63.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68.xml"/></Relationships>
</file>

<file path=ppt/slides/_rels/slide64.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notesSlide" Target="../notesSlides/notesSlide64.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69.xml"/></Relationships>
</file>

<file path=ppt/slides/_rels/slide65.xml.rels><?xml version="1.0" encoding="UTF-8" standalone="yes"?>
<Relationships xmlns="http://schemas.openxmlformats.org/package/2006/relationships"><Relationship Id="rId3" Type="http://schemas.openxmlformats.org/officeDocument/2006/relationships/slide" Target="slide75.xml"/><Relationship Id="rId2" Type="http://schemas.openxmlformats.org/officeDocument/2006/relationships/notesSlide" Target="../notesSlides/notesSlide65.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70.xml"/></Relationships>
</file>

<file path=ppt/slides/_rels/slide66.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notesSlide" Target="../notesSlides/notesSlide66.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71.xml"/></Relationships>
</file>

<file path=ppt/slides/_rels/slide67.xml.rels><?xml version="1.0" encoding="UTF-8" standalone="yes"?>
<Relationships xmlns="http://schemas.openxmlformats.org/package/2006/relationships"><Relationship Id="rId3" Type="http://schemas.openxmlformats.org/officeDocument/2006/relationships/slide" Target="slide77.xml"/><Relationship Id="rId2" Type="http://schemas.openxmlformats.org/officeDocument/2006/relationships/notesSlide" Target="../notesSlides/notesSlide67.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72.xml"/></Relationships>
</file>

<file path=ppt/slides/_rels/slide68.xml.rels><?xml version="1.0" encoding="UTF-8" standalone="yes"?>
<Relationships xmlns="http://schemas.openxmlformats.org/package/2006/relationships"><Relationship Id="rId3" Type="http://schemas.openxmlformats.org/officeDocument/2006/relationships/slide" Target="slide78.xml"/><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12.xml"/></Relationships>
</file>

<file path=ppt/slides/_rels/slide70.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slide" Target="slide78.xml"/><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slide" Target="slide88.xml"/><Relationship Id="rId2" Type="http://schemas.openxmlformats.org/officeDocument/2006/relationships/notesSlide" Target="../notesSlides/notesSlide83.xml"/><Relationship Id="rId1" Type="http://schemas.openxmlformats.org/officeDocument/2006/relationships/slideLayout" Target="../slideLayouts/slideLayout6.xml"/><Relationship Id="rId4" Type="http://schemas.openxmlformats.org/officeDocument/2006/relationships/slide" Target="slide2.xml"/></Relationships>
</file>

<file path=ppt/slides/_rels/slide84.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notesSlide" Target="../notesSlides/notesSlide84.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89.xml"/></Relationships>
</file>

<file path=ppt/slides/_rels/slide85.xml.rels><?xml version="1.0" encoding="UTF-8" standalone="yes"?>
<Relationships xmlns="http://schemas.openxmlformats.org/package/2006/relationships"><Relationship Id="rId3" Type="http://schemas.openxmlformats.org/officeDocument/2006/relationships/slide" Target="slide90.xml"/><Relationship Id="rId2" Type="http://schemas.openxmlformats.org/officeDocument/2006/relationships/notesSlide" Target="../notesSlides/notesSlide85.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95.xml"/></Relationships>
</file>

<file path=ppt/slides/_rels/slide86.xml.rels><?xml version="1.0" encoding="UTF-8" standalone="yes"?>
<Relationships xmlns="http://schemas.openxmlformats.org/package/2006/relationships"><Relationship Id="rId3" Type="http://schemas.openxmlformats.org/officeDocument/2006/relationships/slide" Target="slide96.xml"/><Relationship Id="rId2" Type="http://schemas.openxmlformats.org/officeDocument/2006/relationships/notesSlide" Target="../notesSlides/notesSlide86.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91.xml"/></Relationships>
</file>

<file path=ppt/slides/_rels/slide87.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notesSlide" Target="../notesSlides/notesSlide87.xml"/><Relationship Id="rId1" Type="http://schemas.openxmlformats.org/officeDocument/2006/relationships/slideLayout" Target="../slideLayouts/slideLayout6.xml"/><Relationship Id="rId5" Type="http://schemas.openxmlformats.org/officeDocument/2006/relationships/slide" Target="slide2.xml"/><Relationship Id="rId4" Type="http://schemas.openxmlformats.org/officeDocument/2006/relationships/slide" Target="slide97.xml"/></Relationships>
</file>

<file path=ppt/slides/_rels/slide88.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slide" Target="slide99.xml"/><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slide" Target="slide100.xml"/><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slide" Target="slide101.xml"/><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slide" Target="slide99.xml"/><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slide" Target="slide100.xml"/><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slide" Target="slide101.xml"/><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r>
              <a:rPr lang="de-DE" sz="5400" b="1" dirty="0"/>
              <a:t>Das </a:t>
            </a:r>
            <a:r>
              <a:rPr lang="de-DE" sz="5400" b="1" dirty="0" err="1"/>
              <a:t>KiKi</a:t>
            </a:r>
            <a:r>
              <a:rPr lang="de-DE" sz="5400" b="1" dirty="0"/>
              <a:t>-Quiz präsentiert</a:t>
            </a:r>
          </a:p>
        </p:txBody>
      </p:sp>
      <p:sp>
        <p:nvSpPr>
          <p:cNvPr id="3" name="Untertitel 2"/>
          <p:cNvSpPr>
            <a:spLocks noGrp="1"/>
          </p:cNvSpPr>
          <p:nvPr>
            <p:ph type="subTitle" idx="1"/>
          </p:nvPr>
        </p:nvSpPr>
        <p:spPr/>
        <p:txBody>
          <a:bodyPr>
            <a:normAutofit/>
          </a:bodyPr>
          <a:lstStyle/>
          <a:p>
            <a:r>
              <a:rPr lang="de-DE" sz="4400" u="sng" dirty="0">
                <a:solidFill>
                  <a:schemeClr val="tx1"/>
                </a:solidFill>
              </a:rPr>
              <a:t>Weihnachten in aller Welt</a:t>
            </a:r>
          </a:p>
        </p:txBody>
      </p:sp>
    </p:spTree>
    <p:extLst>
      <p:ext uri="{BB962C8B-B14F-4D97-AF65-F5344CB8AC3E}">
        <p14:creationId xmlns:p14="http://schemas.microsoft.com/office/powerpoint/2010/main" val="2582632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12000"/>
                            </p:stCondLst>
                            <p:childTnLst>
                              <p:par>
                                <p:cTn id="13" presetID="26" presetClass="entr" presetSubtype="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childTnLst>
                          </p:cTn>
                        </p:par>
                        <p:par>
                          <p:cTn id="29" fill="hold">
                            <p:stCondLst>
                              <p:cond delay="14000"/>
                            </p:stCondLst>
                            <p:childTnLst>
                              <p:par>
                                <p:cTn id="30" presetID="6" presetClass="emph" presetSubtype="0" fill="hold" grpId="0" nodeType="afterEffect">
                                  <p:stCondLst>
                                    <p:cond delay="0"/>
                                  </p:stCondLst>
                                  <p:childTnLst>
                                    <p:animScale>
                                      <p:cBhvr>
                                        <p:cTn id="31" dur="2000" fill="hold"/>
                                        <p:tgtEl>
                                          <p:spTgt spid="3">
                                            <p:txEl>
                                              <p:pRg st="0" end="0"/>
                                            </p:txEl>
                                          </p:spTgt>
                                        </p:tgtEl>
                                      </p:cBhvr>
                                      <p:by x="150000" y="150000"/>
                                    </p:animScale>
                                  </p:childTnLst>
                                </p:cTn>
                              </p:par>
                            </p:childTnLst>
                          </p:cTn>
                        </p:par>
                        <p:par>
                          <p:cTn id="32" fill="hold">
                            <p:stCondLst>
                              <p:cond delay="16000"/>
                            </p:stCondLst>
                            <p:childTnLst>
                              <p:par>
                                <p:cTn id="33" presetID="34" presetClass="emph" presetSubtype="0" fill="hold" grpId="1" nodeType="after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2"/>
                                        </p:tgtEl>
                                        <p:attrNameLst>
                                          <p:attrName>ppt_x</p:attrName>
                                          <p:attrName>ppt_y</p:attrName>
                                        </p:attrNameLst>
                                      </p:cBhvr>
                                    </p:animMotion>
                                    <p:animRot by="1500000">
                                      <p:cBhvr>
                                        <p:cTn id="35" dur="125" fill="hold">
                                          <p:stCondLst>
                                            <p:cond delay="0"/>
                                          </p:stCondLst>
                                        </p:cTn>
                                        <p:tgtEl>
                                          <p:spTgt spid="2"/>
                                        </p:tgtEl>
                                        <p:attrNameLst>
                                          <p:attrName>r</p:attrName>
                                        </p:attrNameLst>
                                      </p:cBhvr>
                                    </p:animRot>
                                    <p:animRot by="-1500000">
                                      <p:cBhvr>
                                        <p:cTn id="36" dur="125" fill="hold">
                                          <p:stCondLst>
                                            <p:cond delay="125"/>
                                          </p:stCondLst>
                                        </p:cTn>
                                        <p:tgtEl>
                                          <p:spTgt spid="2"/>
                                        </p:tgtEl>
                                        <p:attrNameLst>
                                          <p:attrName>r</p:attrName>
                                        </p:attrNameLst>
                                      </p:cBhvr>
                                    </p:animRot>
                                    <p:animRot by="-1500000">
                                      <p:cBhvr>
                                        <p:cTn id="37" dur="125" fill="hold">
                                          <p:stCondLst>
                                            <p:cond delay="250"/>
                                          </p:stCondLst>
                                        </p:cTn>
                                        <p:tgtEl>
                                          <p:spTgt spid="2"/>
                                        </p:tgtEl>
                                        <p:attrNameLst>
                                          <p:attrName>r</p:attrName>
                                        </p:attrNameLst>
                                      </p:cBhvr>
                                    </p:animRot>
                                    <p:animRot by="1500000">
                                      <p:cBhvr>
                                        <p:cTn id="38"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98099971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Essen für 300 Punkte</a:t>
            </a:r>
          </a:p>
        </p:txBody>
      </p:sp>
      <p:sp>
        <p:nvSpPr>
          <p:cNvPr id="4" name="Inhaltsplatzhalter 3"/>
          <p:cNvSpPr>
            <a:spLocks noGrp="1"/>
          </p:cNvSpPr>
          <p:nvPr>
            <p:ph idx="1"/>
          </p:nvPr>
        </p:nvSpPr>
        <p:spPr/>
        <p:txBody>
          <a:bodyPr>
            <a:normAutofit fontScale="85000" lnSpcReduction="20000"/>
          </a:bodyPr>
          <a:lstStyle/>
          <a:p>
            <a:r>
              <a:rPr lang="de-DE" dirty="0"/>
              <a:t>In Polen werden 12 Gerichte serviert. Jetzt fragen wir uns… warum? Dieses ist einfacher als man denkt. In diesem Fall steht jedes Gericht für einen der 12 Apostel von Jesus. An diesem Abend gibt es nur Fisch und Gemüse – anders als in vielen anderen Ländern wird kein Fleisch serviert. Auch hier wieder eine Randnotiz: Auf den Tisch wird an diesem Abend ein Gedeck mehr gelegt. Wer jetzt denkt, dass dieses Gedeck für den Heiligen Geist ist, liegt daneben. Es ist ein Zeichen der Gastfreundschaft, denn sollte unerwartet Besuch erscheinen, ist man auf diese Situation vorbereitet und der Gast fühlt sich sofort willkommen.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24317632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Essen für 400 Punkte</a:t>
            </a:r>
          </a:p>
        </p:txBody>
      </p:sp>
      <p:sp>
        <p:nvSpPr>
          <p:cNvPr id="4" name="Inhaltsplatzhalter 3"/>
          <p:cNvSpPr>
            <a:spLocks noGrp="1"/>
          </p:cNvSpPr>
          <p:nvPr>
            <p:ph idx="1"/>
          </p:nvPr>
        </p:nvSpPr>
        <p:spPr/>
        <p:txBody>
          <a:bodyPr/>
          <a:lstStyle/>
          <a:p>
            <a:r>
              <a:rPr lang="de-DE" dirty="0"/>
              <a:t>Das Weihnachtsfest fällt in Australien in die Zeit des Hochsommers. Daher wird Weihnachten meistens im Freien, zum Beispiel an Stränden oder in Parks, gefeiert. Die Menschen picknicken zusammen und währenddessen treten Musikbands auf.</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24317632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Essen für 500 Punkte</a:t>
            </a:r>
          </a:p>
        </p:txBody>
      </p:sp>
      <p:sp>
        <p:nvSpPr>
          <p:cNvPr id="4" name="Inhaltsplatzhalter 3"/>
          <p:cNvSpPr>
            <a:spLocks noGrp="1"/>
          </p:cNvSpPr>
          <p:nvPr>
            <p:ph idx="1"/>
          </p:nvPr>
        </p:nvSpPr>
        <p:spPr/>
        <p:txBody>
          <a:bodyPr/>
          <a:lstStyle/>
          <a:p>
            <a:r>
              <a:rPr lang="de-DE" dirty="0"/>
              <a:t>In Japan wird diese Tradition gelebt. Hierzu gibt es auch nicht viel zu sagen, außer… dass wir das einfach mal so hinnehmen.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24317632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FRAGE</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Antwort C</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Antwort D</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Antwort B</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Antwort A</a:t>
            </a:r>
            <a:endParaRPr lang="de-DE" dirty="0"/>
          </a:p>
        </p:txBody>
      </p:sp>
      <p:sp>
        <p:nvSpPr>
          <p:cNvPr id="10" name="Titel 9"/>
          <p:cNvSpPr>
            <a:spLocks noGrp="1"/>
          </p:cNvSpPr>
          <p:nvPr>
            <p:ph type="title"/>
          </p:nvPr>
        </p:nvSpPr>
        <p:spPr/>
        <p:txBody>
          <a:bodyPr/>
          <a:lstStyle/>
          <a:p>
            <a:r>
              <a:rPr lang="de-DE" dirty="0"/>
              <a:t>Rubrik + Punktzahl</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3" action="ppaction://hlinksldjump"/>
              </a:rPr>
              <a:t>Zurück zur Übersicht</a:t>
            </a:r>
            <a:endParaRPr lang="de-DE" dirty="0"/>
          </a:p>
        </p:txBody>
      </p:sp>
    </p:spTree>
    <p:extLst>
      <p:ext uri="{BB962C8B-B14F-4D97-AF65-F5344CB8AC3E}">
        <p14:creationId xmlns:p14="http://schemas.microsoft.com/office/powerpoint/2010/main" val="14533082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77937454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62832994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Kategorie für XXX Punkte</a:t>
            </a:r>
          </a:p>
        </p:txBody>
      </p:sp>
      <p:sp>
        <p:nvSpPr>
          <p:cNvPr id="4" name="Inhaltsplatzhalter 3"/>
          <p:cNvSpPr>
            <a:spLocks noGrp="1"/>
          </p:cNvSpPr>
          <p:nvPr>
            <p:ph idx="1"/>
          </p:nvPr>
        </p:nvSpPr>
        <p:spPr/>
        <p:txBody>
          <a:bodyPr/>
          <a:lstStyle/>
          <a:p>
            <a:r>
              <a:rPr lang="de-DE" dirty="0"/>
              <a:t>Antwort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4157607274"/>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98099971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98099971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34341990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34341990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34341990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34341990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34341990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Christkind und Co. für 100 Punkte</a:t>
            </a:r>
          </a:p>
        </p:txBody>
      </p:sp>
      <p:sp>
        <p:nvSpPr>
          <p:cNvPr id="4" name="Inhaltsplatzhalter 3"/>
          <p:cNvSpPr>
            <a:spLocks noGrp="1"/>
          </p:cNvSpPr>
          <p:nvPr>
            <p:ph idx="1"/>
          </p:nvPr>
        </p:nvSpPr>
        <p:spPr/>
        <p:txBody>
          <a:bodyPr>
            <a:normAutofit lnSpcReduction="10000"/>
          </a:bodyPr>
          <a:lstStyle/>
          <a:p>
            <a:r>
              <a:rPr lang="de-DE" dirty="0"/>
              <a:t>Vor dem Weihnachtsmann und dem Christkind war tatsächlich der Nikolaus. Genauer gesagt war der Nikolaus damals ein wahrhaftig heiliger Mann gewesen, nämlich der Bischof von Myra. Dieser war damals für die Kinder der konkurrenzlose Gabenbringer. Seit 1555, so belegen es Quellen, geistere dieser Nikolaus im Brauchtum als zuvor besagter Geschenkelieferant herum und mutierte schließlich zum Weihnachtsmann.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61087824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Christkind und Co. für 200 Punkte</a:t>
            </a:r>
          </a:p>
        </p:txBody>
      </p:sp>
      <p:sp>
        <p:nvSpPr>
          <p:cNvPr id="4" name="Inhaltsplatzhalter 3"/>
          <p:cNvSpPr>
            <a:spLocks noGrp="1"/>
          </p:cNvSpPr>
          <p:nvPr>
            <p:ph idx="1"/>
          </p:nvPr>
        </p:nvSpPr>
        <p:spPr/>
        <p:txBody>
          <a:bodyPr>
            <a:normAutofit fontScale="85000" lnSpcReduction="20000"/>
          </a:bodyPr>
          <a:lstStyle/>
          <a:p>
            <a:r>
              <a:rPr lang="de-DE" dirty="0"/>
              <a:t>Eine kleine Information am Rande: In Frankreich bekommt man sogar zweimal Geschenke. Während die Familie in der Messe ist, schleicht </a:t>
            </a:r>
            <a:r>
              <a:rPr lang="de-DE" dirty="0" err="1"/>
              <a:t>Père</a:t>
            </a:r>
            <a:r>
              <a:rPr lang="de-DE" dirty="0"/>
              <a:t> Noël (wörtlich übersetzt etwa „Der Weihnachtsvater“) nach französischen Brauch in die Häuser und versteckt in den Schuhen der Kinder kleine Geschenke. Diese Geschenke transportiert er aber nicht so wie unser Weihnachtsmann in einem Jutesack, sondern in einem Korb, den er auf den Rücken trägt. Aber das ist wie vorhin schon gesagt nur ein Vorgeschmack. Am 25. Dezember kommt er nochmal wieder und sorgt dann für die richtige Bescherung.</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61087824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DE" dirty="0"/>
              <a:t>Weihnachten in aller Welt - Übersicht</a:t>
            </a:r>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2369483347"/>
              </p:ext>
            </p:extLst>
          </p:nvPr>
        </p:nvGraphicFramePr>
        <p:xfrm>
          <a:off x="457200" y="1600200"/>
          <a:ext cx="8229600" cy="4781130"/>
        </p:xfrm>
        <a:graphic>
          <a:graphicData uri="http://schemas.openxmlformats.org/drawingml/2006/table">
            <a:tbl>
              <a:tblPr firstRow="1" bandRow="1">
                <a:tableStyleId>{93296810-A885-4BE3-A3E7-6D5BEEA58F35}</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796855">
                <a:tc>
                  <a:txBody>
                    <a:bodyPr/>
                    <a:lstStyle/>
                    <a:p>
                      <a:r>
                        <a:rPr lang="de-DE" dirty="0"/>
                        <a:t>Christkind und Co.</a:t>
                      </a:r>
                    </a:p>
                  </a:txBody>
                  <a:tcPr/>
                </a:tc>
                <a:tc>
                  <a:txBody>
                    <a:bodyPr/>
                    <a:lstStyle/>
                    <a:p>
                      <a:r>
                        <a:rPr lang="de-DE" dirty="0"/>
                        <a:t>Adventszeit</a:t>
                      </a:r>
                    </a:p>
                  </a:txBody>
                  <a:tcPr/>
                </a:tc>
                <a:tc>
                  <a:txBody>
                    <a:bodyPr/>
                    <a:lstStyle/>
                    <a:p>
                      <a:r>
                        <a:rPr lang="de-DE" dirty="0"/>
                        <a:t>Heilig Abend</a:t>
                      </a:r>
                    </a:p>
                  </a:txBody>
                  <a:tcPr/>
                </a:tc>
                <a:tc>
                  <a:txBody>
                    <a:bodyPr/>
                    <a:lstStyle/>
                    <a:p>
                      <a:r>
                        <a:rPr lang="de-DE" dirty="0"/>
                        <a:t>Bescherung</a:t>
                      </a:r>
                    </a:p>
                  </a:txBody>
                  <a:tcPr/>
                </a:tc>
                <a:tc>
                  <a:txBody>
                    <a:bodyPr/>
                    <a:lstStyle/>
                    <a:p>
                      <a:r>
                        <a:rPr lang="de-DE" dirty="0"/>
                        <a:t>Essen</a:t>
                      </a:r>
                    </a:p>
                  </a:txBody>
                  <a:tcPr/>
                </a:tc>
                <a:extLst>
                  <a:ext uri="{0D108BD9-81ED-4DB2-BD59-A6C34878D82A}">
                    <a16:rowId xmlns:a16="http://schemas.microsoft.com/office/drawing/2014/main" val="10000"/>
                  </a:ext>
                </a:extLst>
              </a:tr>
              <a:tr h="796855">
                <a:tc>
                  <a:txBody>
                    <a:bodyPr/>
                    <a:lstStyle/>
                    <a:p>
                      <a:pPr algn="ctr"/>
                      <a:r>
                        <a:rPr lang="de-DE" sz="3200" dirty="0">
                          <a:hlinkClick r:id="rId3" action="ppaction://hlinksldjump"/>
                        </a:rPr>
                        <a:t>100</a:t>
                      </a:r>
                      <a:endParaRPr lang="de-DE" sz="3200" dirty="0"/>
                    </a:p>
                  </a:txBody>
                  <a:tcPr/>
                </a:tc>
                <a:tc>
                  <a:txBody>
                    <a:bodyPr/>
                    <a:lstStyle/>
                    <a:p>
                      <a:pPr algn="ctr"/>
                      <a:r>
                        <a:rPr lang="de-DE" sz="3200" dirty="0">
                          <a:hlinkClick r:id="rId4" action="ppaction://hlinksldjump"/>
                        </a:rPr>
                        <a:t>100</a:t>
                      </a:r>
                      <a:endParaRPr lang="de-DE" sz="3200" dirty="0"/>
                    </a:p>
                  </a:txBody>
                  <a:tcPr/>
                </a:tc>
                <a:tc>
                  <a:txBody>
                    <a:bodyPr/>
                    <a:lstStyle/>
                    <a:p>
                      <a:pPr algn="ctr"/>
                      <a:r>
                        <a:rPr lang="de-DE" sz="3200" dirty="0">
                          <a:hlinkClick r:id="rId5" action="ppaction://hlinksldjump"/>
                        </a:rPr>
                        <a:t>100</a:t>
                      </a:r>
                      <a:endParaRPr lang="de-DE" sz="3200" dirty="0"/>
                    </a:p>
                  </a:txBody>
                  <a:tcPr/>
                </a:tc>
                <a:tc>
                  <a:txBody>
                    <a:bodyPr/>
                    <a:lstStyle/>
                    <a:p>
                      <a:pPr algn="ctr"/>
                      <a:r>
                        <a:rPr lang="de-DE" sz="3200" dirty="0">
                          <a:hlinkClick r:id="rId6" action="ppaction://hlinksldjump"/>
                        </a:rPr>
                        <a:t>100</a:t>
                      </a:r>
                      <a:endParaRPr lang="de-DE" sz="3200" dirty="0"/>
                    </a:p>
                  </a:txBody>
                  <a:tcPr/>
                </a:tc>
                <a:tc>
                  <a:txBody>
                    <a:bodyPr/>
                    <a:lstStyle/>
                    <a:p>
                      <a:pPr algn="ctr"/>
                      <a:r>
                        <a:rPr lang="de-DE" sz="3200" dirty="0">
                          <a:hlinkClick r:id="rId7" action="ppaction://hlinksldjump"/>
                        </a:rPr>
                        <a:t>100</a:t>
                      </a:r>
                      <a:endParaRPr lang="de-DE" sz="3200" dirty="0"/>
                    </a:p>
                  </a:txBody>
                  <a:tcPr/>
                </a:tc>
                <a:extLst>
                  <a:ext uri="{0D108BD9-81ED-4DB2-BD59-A6C34878D82A}">
                    <a16:rowId xmlns:a16="http://schemas.microsoft.com/office/drawing/2014/main" val="10001"/>
                  </a:ext>
                </a:extLst>
              </a:tr>
              <a:tr h="796855">
                <a:tc>
                  <a:txBody>
                    <a:bodyPr/>
                    <a:lstStyle/>
                    <a:p>
                      <a:pPr algn="ctr"/>
                      <a:r>
                        <a:rPr lang="de-DE" sz="3200" dirty="0">
                          <a:hlinkClick r:id="rId8" action="ppaction://hlinksldjump"/>
                        </a:rPr>
                        <a:t>200</a:t>
                      </a:r>
                      <a:endParaRPr lang="de-DE" sz="3200" dirty="0"/>
                    </a:p>
                  </a:txBody>
                  <a:tcPr/>
                </a:tc>
                <a:tc>
                  <a:txBody>
                    <a:bodyPr/>
                    <a:lstStyle/>
                    <a:p>
                      <a:pPr algn="ctr"/>
                      <a:r>
                        <a:rPr lang="de-DE" sz="3200" dirty="0">
                          <a:hlinkClick r:id="rId9" action="ppaction://hlinksldjump"/>
                        </a:rPr>
                        <a:t>200</a:t>
                      </a:r>
                      <a:endParaRPr lang="de-DE" sz="3200" dirty="0"/>
                    </a:p>
                  </a:txBody>
                  <a:tcPr/>
                </a:tc>
                <a:tc>
                  <a:txBody>
                    <a:bodyPr/>
                    <a:lstStyle/>
                    <a:p>
                      <a:pPr algn="ctr"/>
                      <a:r>
                        <a:rPr lang="de-DE" sz="3200" dirty="0">
                          <a:hlinkClick r:id="rId10" action="ppaction://hlinksldjump"/>
                        </a:rPr>
                        <a:t>200</a:t>
                      </a:r>
                      <a:endParaRPr lang="de-DE" sz="3200" dirty="0"/>
                    </a:p>
                  </a:txBody>
                  <a:tcPr/>
                </a:tc>
                <a:tc>
                  <a:txBody>
                    <a:bodyPr/>
                    <a:lstStyle/>
                    <a:p>
                      <a:pPr algn="ctr"/>
                      <a:r>
                        <a:rPr lang="de-DE" sz="3200" dirty="0">
                          <a:hlinkClick r:id="rId11" action="ppaction://hlinksldjump"/>
                        </a:rPr>
                        <a:t>200</a:t>
                      </a:r>
                      <a:endParaRPr lang="de-DE" sz="3200" dirty="0"/>
                    </a:p>
                  </a:txBody>
                  <a:tcPr/>
                </a:tc>
                <a:tc>
                  <a:txBody>
                    <a:bodyPr/>
                    <a:lstStyle/>
                    <a:p>
                      <a:pPr algn="ctr"/>
                      <a:r>
                        <a:rPr lang="de-DE" sz="3200" dirty="0">
                          <a:hlinkClick r:id="rId12" action="ppaction://hlinksldjump"/>
                        </a:rPr>
                        <a:t>200</a:t>
                      </a:r>
                      <a:endParaRPr lang="de-DE" sz="3200" dirty="0"/>
                    </a:p>
                  </a:txBody>
                  <a:tcPr/>
                </a:tc>
                <a:extLst>
                  <a:ext uri="{0D108BD9-81ED-4DB2-BD59-A6C34878D82A}">
                    <a16:rowId xmlns:a16="http://schemas.microsoft.com/office/drawing/2014/main" val="10002"/>
                  </a:ext>
                </a:extLst>
              </a:tr>
              <a:tr h="796855">
                <a:tc>
                  <a:txBody>
                    <a:bodyPr/>
                    <a:lstStyle/>
                    <a:p>
                      <a:pPr algn="ctr"/>
                      <a:r>
                        <a:rPr lang="de-DE" sz="3200" dirty="0">
                          <a:hlinkClick r:id="rId13" action="ppaction://hlinksldjump"/>
                        </a:rPr>
                        <a:t>300</a:t>
                      </a:r>
                      <a:endParaRPr lang="de-DE" sz="3200" dirty="0"/>
                    </a:p>
                  </a:txBody>
                  <a:tcPr/>
                </a:tc>
                <a:tc>
                  <a:txBody>
                    <a:bodyPr/>
                    <a:lstStyle/>
                    <a:p>
                      <a:pPr algn="ctr"/>
                      <a:r>
                        <a:rPr lang="de-DE" sz="3200" dirty="0">
                          <a:hlinkClick r:id="rId14" action="ppaction://hlinksldjump"/>
                        </a:rPr>
                        <a:t>300</a:t>
                      </a:r>
                      <a:endParaRPr lang="de-DE" sz="3200" dirty="0"/>
                    </a:p>
                  </a:txBody>
                  <a:tcPr/>
                </a:tc>
                <a:tc>
                  <a:txBody>
                    <a:bodyPr/>
                    <a:lstStyle/>
                    <a:p>
                      <a:pPr algn="ctr"/>
                      <a:r>
                        <a:rPr lang="de-DE" sz="3200" dirty="0">
                          <a:hlinkClick r:id="rId15" action="ppaction://hlinksldjump"/>
                        </a:rPr>
                        <a:t>300</a:t>
                      </a:r>
                      <a:endParaRPr lang="de-DE" sz="3200" dirty="0"/>
                    </a:p>
                  </a:txBody>
                  <a:tcPr/>
                </a:tc>
                <a:tc>
                  <a:txBody>
                    <a:bodyPr/>
                    <a:lstStyle/>
                    <a:p>
                      <a:pPr algn="ctr"/>
                      <a:r>
                        <a:rPr lang="de-DE" sz="3200" dirty="0">
                          <a:hlinkClick r:id="rId16" action="ppaction://hlinksldjump"/>
                        </a:rPr>
                        <a:t>300</a:t>
                      </a:r>
                      <a:endParaRPr lang="de-DE" sz="3200" dirty="0"/>
                    </a:p>
                  </a:txBody>
                  <a:tcPr/>
                </a:tc>
                <a:tc>
                  <a:txBody>
                    <a:bodyPr/>
                    <a:lstStyle/>
                    <a:p>
                      <a:pPr algn="ctr"/>
                      <a:r>
                        <a:rPr lang="de-DE" sz="3200" dirty="0">
                          <a:hlinkClick r:id="rId17" action="ppaction://hlinksldjump"/>
                        </a:rPr>
                        <a:t>300</a:t>
                      </a:r>
                      <a:endParaRPr lang="de-DE" sz="3200" dirty="0"/>
                    </a:p>
                  </a:txBody>
                  <a:tcPr/>
                </a:tc>
                <a:extLst>
                  <a:ext uri="{0D108BD9-81ED-4DB2-BD59-A6C34878D82A}">
                    <a16:rowId xmlns:a16="http://schemas.microsoft.com/office/drawing/2014/main" val="10003"/>
                  </a:ext>
                </a:extLst>
              </a:tr>
              <a:tr h="796855">
                <a:tc>
                  <a:txBody>
                    <a:bodyPr/>
                    <a:lstStyle/>
                    <a:p>
                      <a:pPr algn="ctr"/>
                      <a:r>
                        <a:rPr lang="de-DE" sz="3200" dirty="0">
                          <a:hlinkClick r:id="rId18" action="ppaction://hlinksldjump"/>
                        </a:rPr>
                        <a:t>400</a:t>
                      </a:r>
                      <a:endParaRPr lang="de-DE" sz="3200" dirty="0"/>
                    </a:p>
                  </a:txBody>
                  <a:tcPr/>
                </a:tc>
                <a:tc>
                  <a:txBody>
                    <a:bodyPr/>
                    <a:lstStyle/>
                    <a:p>
                      <a:pPr algn="ctr"/>
                      <a:r>
                        <a:rPr lang="de-DE" sz="3200" dirty="0">
                          <a:hlinkClick r:id="rId19" action="ppaction://hlinksldjump"/>
                        </a:rPr>
                        <a:t>400</a:t>
                      </a:r>
                      <a:endParaRPr lang="de-DE" sz="3200" dirty="0"/>
                    </a:p>
                  </a:txBody>
                  <a:tcPr/>
                </a:tc>
                <a:tc>
                  <a:txBody>
                    <a:bodyPr/>
                    <a:lstStyle/>
                    <a:p>
                      <a:pPr algn="ctr"/>
                      <a:r>
                        <a:rPr lang="de-DE" sz="3200" dirty="0">
                          <a:hlinkClick r:id="rId20" action="ppaction://hlinksldjump"/>
                        </a:rPr>
                        <a:t>400</a:t>
                      </a:r>
                      <a:endParaRPr lang="de-DE" sz="3200" dirty="0"/>
                    </a:p>
                  </a:txBody>
                  <a:tcPr/>
                </a:tc>
                <a:tc>
                  <a:txBody>
                    <a:bodyPr/>
                    <a:lstStyle/>
                    <a:p>
                      <a:pPr algn="ctr"/>
                      <a:r>
                        <a:rPr lang="de-DE" sz="3200" dirty="0">
                          <a:hlinkClick r:id="rId21" action="ppaction://hlinksldjump"/>
                        </a:rPr>
                        <a:t>400</a:t>
                      </a:r>
                      <a:endParaRPr lang="de-DE" sz="3200" dirty="0"/>
                    </a:p>
                  </a:txBody>
                  <a:tcPr/>
                </a:tc>
                <a:tc>
                  <a:txBody>
                    <a:bodyPr/>
                    <a:lstStyle/>
                    <a:p>
                      <a:pPr algn="ctr"/>
                      <a:r>
                        <a:rPr lang="de-DE" sz="3200" dirty="0">
                          <a:hlinkClick r:id="rId22" action="ppaction://hlinksldjump"/>
                        </a:rPr>
                        <a:t>400</a:t>
                      </a:r>
                      <a:endParaRPr lang="de-DE" sz="3200" dirty="0"/>
                    </a:p>
                  </a:txBody>
                  <a:tcPr/>
                </a:tc>
                <a:extLst>
                  <a:ext uri="{0D108BD9-81ED-4DB2-BD59-A6C34878D82A}">
                    <a16:rowId xmlns:a16="http://schemas.microsoft.com/office/drawing/2014/main" val="10004"/>
                  </a:ext>
                </a:extLst>
              </a:tr>
              <a:tr h="796855">
                <a:tc>
                  <a:txBody>
                    <a:bodyPr/>
                    <a:lstStyle/>
                    <a:p>
                      <a:pPr algn="ctr"/>
                      <a:r>
                        <a:rPr lang="de-DE" sz="3200" dirty="0">
                          <a:hlinkClick r:id="rId23" action="ppaction://hlinksldjump"/>
                        </a:rPr>
                        <a:t>500</a:t>
                      </a:r>
                      <a:endParaRPr lang="de-DE" sz="3200" dirty="0"/>
                    </a:p>
                  </a:txBody>
                  <a:tcPr/>
                </a:tc>
                <a:tc>
                  <a:txBody>
                    <a:bodyPr/>
                    <a:lstStyle/>
                    <a:p>
                      <a:pPr algn="ctr"/>
                      <a:r>
                        <a:rPr lang="de-DE" sz="3200" dirty="0">
                          <a:hlinkClick r:id="rId24" action="ppaction://hlinksldjump"/>
                        </a:rPr>
                        <a:t>500</a:t>
                      </a:r>
                      <a:endParaRPr lang="de-DE" sz="3200" dirty="0"/>
                    </a:p>
                  </a:txBody>
                  <a:tcPr/>
                </a:tc>
                <a:tc>
                  <a:txBody>
                    <a:bodyPr/>
                    <a:lstStyle/>
                    <a:p>
                      <a:pPr algn="ctr"/>
                      <a:r>
                        <a:rPr lang="de-DE" sz="3200" dirty="0">
                          <a:hlinkClick r:id="rId25" action="ppaction://hlinksldjump"/>
                        </a:rPr>
                        <a:t>500</a:t>
                      </a:r>
                      <a:endParaRPr lang="de-DE" sz="3200" dirty="0"/>
                    </a:p>
                  </a:txBody>
                  <a:tcPr/>
                </a:tc>
                <a:tc>
                  <a:txBody>
                    <a:bodyPr/>
                    <a:lstStyle/>
                    <a:p>
                      <a:pPr algn="ctr"/>
                      <a:r>
                        <a:rPr lang="de-DE" sz="3200" dirty="0">
                          <a:hlinkClick r:id="rId26" action="ppaction://hlinksldjump"/>
                        </a:rPr>
                        <a:t>500</a:t>
                      </a:r>
                      <a:endParaRPr lang="de-DE" sz="3200" dirty="0"/>
                    </a:p>
                  </a:txBody>
                  <a:tcPr/>
                </a:tc>
                <a:tc>
                  <a:txBody>
                    <a:bodyPr/>
                    <a:lstStyle/>
                    <a:p>
                      <a:pPr algn="ctr"/>
                      <a:r>
                        <a:rPr lang="de-DE" sz="3200" dirty="0">
                          <a:hlinkClick r:id="rId27" action="ppaction://hlinksldjump"/>
                        </a:rPr>
                        <a:t>500</a:t>
                      </a:r>
                      <a:endParaRPr lang="de-DE" sz="32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0129656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Christkind und Co. für 300 Punkte</a:t>
            </a:r>
          </a:p>
        </p:txBody>
      </p:sp>
      <p:sp>
        <p:nvSpPr>
          <p:cNvPr id="4" name="Inhaltsplatzhalter 3"/>
          <p:cNvSpPr>
            <a:spLocks noGrp="1"/>
          </p:cNvSpPr>
          <p:nvPr>
            <p:ph idx="1"/>
          </p:nvPr>
        </p:nvSpPr>
        <p:spPr/>
        <p:txBody>
          <a:bodyPr>
            <a:normAutofit fontScale="92500" lnSpcReduction="20000"/>
          </a:bodyPr>
          <a:lstStyle/>
          <a:p>
            <a:r>
              <a:rPr lang="de-DE" dirty="0"/>
              <a:t>In Australien ist es wirklich so, dass der Weihnachtsmann aufgrund der sommerlichen Temperaturen schlecht mit einem Schlitten oder Schneemobil die Geschenke zu den Kindern bringen kann. Daher schmeißt er sich auf sein Surfboard und surft die australische Küste entlang, um so den Kindern die Geschenke zu bringen. Ebenfalls anders ist auch die Kleidung des Weihnachtsmann. Wie gesagt, zur Adventszeit ist es in Australien sehr warm, somit ist der Weihnachtsmann in Badehose unterwegs.</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61087824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Christkind und Co. für 400 Punkte</a:t>
            </a:r>
          </a:p>
        </p:txBody>
      </p:sp>
      <p:sp>
        <p:nvSpPr>
          <p:cNvPr id="4" name="Inhaltsplatzhalter 3"/>
          <p:cNvSpPr>
            <a:spLocks noGrp="1"/>
          </p:cNvSpPr>
          <p:nvPr>
            <p:ph idx="1"/>
          </p:nvPr>
        </p:nvSpPr>
        <p:spPr/>
        <p:txBody>
          <a:bodyPr>
            <a:normAutofit fontScale="70000" lnSpcReduction="20000"/>
          </a:bodyPr>
          <a:lstStyle/>
          <a:p>
            <a:r>
              <a:rPr lang="de-DE" dirty="0"/>
              <a:t>Im Gegensatz zum deutschen Weihnachtsmann, der in einem Schlitten durch die Lande fährt, hat der Weihnachtsmann in Amerika, der dort Santa Claus genannt wird, etwas mehr Luxus. Er fährt nämlich nicht mit dem Schlitten… sondern er fliegt. Ja richtig, er fliegt. Dieses liegt aber nicht am Schlitten sondern an den Rentieren, die Santa Claus an den Schlitten gespannt hat. Das bekannteste Rentier hiervon ist Rudolph, der mit Hilfe seiner hellen roten Nase den Schlitten von Santa Claus durch einen dichten Nebel gelotst und somit Weihnachten retten konnte. Den wäre er und seine Nase nicht gewesen, würde vermutlich Santa Claus noch heute durch den Nebel irren, so dass die Kinder noch immer keine Geschenke hätten. Hier noch eine Randinformation: Die anderen Rentiere heißen </a:t>
            </a:r>
            <a:r>
              <a:rPr lang="de-DE" dirty="0" err="1"/>
              <a:t>Dasher</a:t>
            </a:r>
            <a:r>
              <a:rPr lang="de-DE" dirty="0"/>
              <a:t>, </a:t>
            </a:r>
            <a:r>
              <a:rPr lang="de-DE" dirty="0" err="1"/>
              <a:t>Dancer</a:t>
            </a:r>
            <a:r>
              <a:rPr lang="de-DE" dirty="0"/>
              <a:t>, </a:t>
            </a:r>
            <a:r>
              <a:rPr lang="de-DE" dirty="0" err="1"/>
              <a:t>Prancer</a:t>
            </a:r>
            <a:r>
              <a:rPr lang="de-DE" dirty="0"/>
              <a:t>, </a:t>
            </a:r>
            <a:r>
              <a:rPr lang="de-DE" dirty="0" err="1"/>
              <a:t>Vixen</a:t>
            </a:r>
            <a:r>
              <a:rPr lang="de-DE" dirty="0"/>
              <a:t>, </a:t>
            </a:r>
            <a:r>
              <a:rPr lang="de-DE" dirty="0" err="1"/>
              <a:t>Donder</a:t>
            </a:r>
            <a:r>
              <a:rPr lang="de-DE" dirty="0"/>
              <a:t>, Blitzen, Cupid und </a:t>
            </a:r>
            <a:r>
              <a:rPr lang="de-DE" dirty="0" err="1"/>
              <a:t>Comet</a:t>
            </a:r>
            <a:r>
              <a:rPr lang="de-DE" dirty="0"/>
              <a: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61087824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Christkind und Co. für 500 Punkte</a:t>
            </a:r>
          </a:p>
        </p:txBody>
      </p:sp>
      <p:sp>
        <p:nvSpPr>
          <p:cNvPr id="4" name="Inhaltsplatzhalter 3"/>
          <p:cNvSpPr>
            <a:spLocks noGrp="1"/>
          </p:cNvSpPr>
          <p:nvPr>
            <p:ph idx="1"/>
          </p:nvPr>
        </p:nvSpPr>
        <p:spPr/>
        <p:txBody>
          <a:bodyPr>
            <a:normAutofit fontScale="70000" lnSpcReduction="20000"/>
          </a:bodyPr>
          <a:lstStyle/>
          <a:p>
            <a:r>
              <a:rPr lang="de-DE" dirty="0"/>
              <a:t>In Italien bring nicht der Weihnachtsmann die Geschenke, sondern die Dreikönigshexe. Ihr Name ist </a:t>
            </a:r>
            <a:r>
              <a:rPr lang="de-DE" dirty="0" err="1"/>
              <a:t>Befana</a:t>
            </a:r>
            <a:r>
              <a:rPr lang="de-DE" dirty="0"/>
              <a:t> und warum sie den Kindern die Geschenke bringt ist auf einer Legende zurückzuführen in der </a:t>
            </a:r>
            <a:r>
              <a:rPr lang="de-DE" dirty="0" err="1"/>
              <a:t>Befana</a:t>
            </a:r>
            <a:r>
              <a:rPr lang="de-DE" dirty="0"/>
              <a:t> nämlich damals viel zu spät losgegangen ist und daher den Stern von Bethlehem verpasst hat, der ja bekanntlich den drei heiligen Könige den Weg zur Krippe gezeigt hat. Seither konnte sie den Weg nicht finden und irrt immer noch umher, um nach der Krippe zu suchen. Aber sie gibt die Hoffnung nicht auf und bringt jedem Haus Geschenke und hofft, durch einen glücklichen Zufall auf das Christkind zu treffen.</a:t>
            </a:r>
          </a:p>
          <a:p>
            <a:endParaRPr lang="de-DE" dirty="0"/>
          </a:p>
          <a:p>
            <a:r>
              <a:rPr lang="de-DE" dirty="0"/>
              <a:t>Mittlerweile wurde in einigen Regionen Italiens die Hexe </a:t>
            </a:r>
            <a:r>
              <a:rPr lang="de-DE" dirty="0" err="1"/>
              <a:t>Befana</a:t>
            </a:r>
            <a:r>
              <a:rPr lang="de-DE" dirty="0"/>
              <a:t> vom Weihnachtsmann bzw. Christkind ersetzt.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61087824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Wie viele Kerzen befinden sich auf einem Adventskranz?</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Sieben Kerzen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Vier Kerzen</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Eine Kerze</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Zwei Kerzen</a:t>
            </a:r>
            <a:endParaRPr lang="de-DE" dirty="0"/>
          </a:p>
        </p:txBody>
      </p:sp>
      <p:sp>
        <p:nvSpPr>
          <p:cNvPr id="10" name="Titel 9"/>
          <p:cNvSpPr>
            <a:spLocks noGrp="1"/>
          </p:cNvSpPr>
          <p:nvPr>
            <p:ph type="title"/>
          </p:nvPr>
        </p:nvSpPr>
        <p:spPr/>
        <p:txBody>
          <a:bodyPr/>
          <a:lstStyle/>
          <a:p>
            <a:r>
              <a:rPr lang="de-DE" dirty="0"/>
              <a:t>Adventszeit für 100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302313568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welchem Land startet zur Adventszeit ebenfalls die Fastenzeit?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Skandinavien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Türkei</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Russland</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Polen</a:t>
            </a:r>
            <a:endParaRPr lang="de-DE" dirty="0"/>
          </a:p>
        </p:txBody>
      </p:sp>
      <p:sp>
        <p:nvSpPr>
          <p:cNvPr id="10" name="Titel 9"/>
          <p:cNvSpPr>
            <a:spLocks noGrp="1"/>
          </p:cNvSpPr>
          <p:nvPr>
            <p:ph type="title"/>
          </p:nvPr>
        </p:nvSpPr>
        <p:spPr/>
        <p:txBody>
          <a:bodyPr/>
          <a:lstStyle/>
          <a:p>
            <a:r>
              <a:rPr lang="de-DE" dirty="0"/>
              <a:t>Adventszeit für 200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4066457864"/>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Der 1. April wird in welchem Land am 28. Dezember zelebriert?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Japan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Slowakei</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Amerika</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Spanien</a:t>
            </a:r>
            <a:endParaRPr lang="de-DE" dirty="0"/>
          </a:p>
        </p:txBody>
      </p:sp>
      <p:sp>
        <p:nvSpPr>
          <p:cNvPr id="10" name="Titel 9"/>
          <p:cNvSpPr>
            <a:spLocks noGrp="1"/>
          </p:cNvSpPr>
          <p:nvPr>
            <p:ph type="title"/>
          </p:nvPr>
        </p:nvSpPr>
        <p:spPr/>
        <p:txBody>
          <a:bodyPr/>
          <a:lstStyle/>
          <a:p>
            <a:r>
              <a:rPr lang="de-DE" dirty="0"/>
              <a:t>Adventszeit für 300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5316540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Die Adventszeit in Japan beginnt wann?</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Am 12. Dezember</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Am 01. September</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Überhaupt nicht</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Am 31. Oktober</a:t>
            </a:r>
            <a:endParaRPr lang="de-DE" dirty="0"/>
          </a:p>
        </p:txBody>
      </p:sp>
      <p:sp>
        <p:nvSpPr>
          <p:cNvPr id="10" name="Titel 9"/>
          <p:cNvSpPr>
            <a:spLocks noGrp="1"/>
          </p:cNvSpPr>
          <p:nvPr>
            <p:ph type="title"/>
          </p:nvPr>
        </p:nvSpPr>
        <p:spPr/>
        <p:txBody>
          <a:bodyPr/>
          <a:lstStyle/>
          <a:p>
            <a:r>
              <a:rPr lang="de-DE" dirty="0"/>
              <a:t>Adventszeit für 400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172710715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welchem Land wird in der Weihnachtszeit das Fest der Heiligen Lucia gefeiert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Deutschland</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Schweden</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Frankreich</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Spanien</a:t>
            </a:r>
            <a:endParaRPr lang="de-DE" dirty="0"/>
          </a:p>
        </p:txBody>
      </p:sp>
      <p:sp>
        <p:nvSpPr>
          <p:cNvPr id="10" name="Titel 9"/>
          <p:cNvSpPr>
            <a:spLocks noGrp="1"/>
          </p:cNvSpPr>
          <p:nvPr>
            <p:ph type="title"/>
          </p:nvPr>
        </p:nvSpPr>
        <p:spPr/>
        <p:txBody>
          <a:bodyPr/>
          <a:lstStyle/>
          <a:p>
            <a:r>
              <a:rPr lang="de-DE" dirty="0"/>
              <a:t>Adventszeit für 500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69755537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59820772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59820772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Ursprünglich brachte in Deutschland wer allen Kindern Geschenke an den Gabentisch?</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Der Nikolaus</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Die Dreikönigshexe</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Das Christkind</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Der Weihnachtsmann</a:t>
            </a:r>
            <a:endParaRPr lang="de-DE" dirty="0"/>
          </a:p>
        </p:txBody>
      </p:sp>
      <p:sp>
        <p:nvSpPr>
          <p:cNvPr id="10" name="Titel 9"/>
          <p:cNvSpPr>
            <a:spLocks noGrp="1"/>
          </p:cNvSpPr>
          <p:nvPr>
            <p:ph type="title"/>
          </p:nvPr>
        </p:nvSpPr>
        <p:spPr/>
        <p:txBody>
          <a:bodyPr/>
          <a:lstStyle/>
          <a:p>
            <a:r>
              <a:rPr lang="de-DE" dirty="0"/>
              <a:t>Christkind und Co. für 100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40987869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59820772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59820772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59820772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17290023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17290023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17290023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17290023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17290023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Adventszeit für 100 Punkte</a:t>
            </a:r>
          </a:p>
        </p:txBody>
      </p:sp>
      <p:sp>
        <p:nvSpPr>
          <p:cNvPr id="4" name="Inhaltsplatzhalter 3"/>
          <p:cNvSpPr>
            <a:spLocks noGrp="1"/>
          </p:cNvSpPr>
          <p:nvPr>
            <p:ph idx="1"/>
          </p:nvPr>
        </p:nvSpPr>
        <p:spPr/>
        <p:txBody>
          <a:bodyPr/>
          <a:lstStyle/>
          <a:p>
            <a:r>
              <a:rPr lang="de-DE" dirty="0"/>
              <a:t>Natürlich gibt es heute auch Adventskränze die mehr oder weniger Kerzen als 4 haben. Dennoch symbolisiert jede Kerze einen Adventsonntag und da Weihnachten erst nach dem 4. Advent kommt, hat nun mal der traditionelle Adventskranz 4 Kerzen.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7002853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Adventszeit für 200 Punkte</a:t>
            </a:r>
          </a:p>
        </p:txBody>
      </p:sp>
      <p:sp>
        <p:nvSpPr>
          <p:cNvPr id="4" name="Inhaltsplatzhalter 3"/>
          <p:cNvSpPr>
            <a:spLocks noGrp="1"/>
          </p:cNvSpPr>
          <p:nvPr>
            <p:ph idx="1"/>
          </p:nvPr>
        </p:nvSpPr>
        <p:spPr/>
        <p:txBody>
          <a:bodyPr/>
          <a:lstStyle/>
          <a:p>
            <a:r>
              <a:rPr lang="de-DE" dirty="0"/>
              <a:t>In Polen beginnt mit der Adventszeit auch die Fastenzeit, die erst an heilig Abend endet. Gebrochen wird die Fastenzeit mit einem üppigen Festmahl. Das Festmahl beginnt aber erst, wenn der erste Stern am Himmel zu sehen ist.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7002853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646331"/>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err="1"/>
              <a:t>Père</a:t>
            </a:r>
            <a:r>
              <a:rPr lang="de-DE" b="1" dirty="0"/>
              <a:t> Noël, der französische Weihnachtsmann verwendet was zum transportieren der Geschenke?</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Eine Plastiktüte</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Einen Rucksack</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Einen Korb</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Einen Sack</a:t>
            </a:r>
            <a:endParaRPr lang="de-DE" dirty="0"/>
          </a:p>
        </p:txBody>
      </p:sp>
      <p:sp>
        <p:nvSpPr>
          <p:cNvPr id="10" name="Titel 9"/>
          <p:cNvSpPr>
            <a:spLocks noGrp="1"/>
          </p:cNvSpPr>
          <p:nvPr>
            <p:ph type="title"/>
          </p:nvPr>
        </p:nvSpPr>
        <p:spPr/>
        <p:txBody>
          <a:bodyPr/>
          <a:lstStyle/>
          <a:p>
            <a:r>
              <a:rPr lang="de-DE" dirty="0"/>
              <a:t>Christkind und Co. für 200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40987869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Adventszeit für 300 Punkte</a:t>
            </a:r>
          </a:p>
        </p:txBody>
      </p:sp>
      <p:sp>
        <p:nvSpPr>
          <p:cNvPr id="4" name="Inhaltsplatzhalter 3"/>
          <p:cNvSpPr>
            <a:spLocks noGrp="1"/>
          </p:cNvSpPr>
          <p:nvPr>
            <p:ph idx="1"/>
          </p:nvPr>
        </p:nvSpPr>
        <p:spPr/>
        <p:txBody>
          <a:bodyPr>
            <a:normAutofit fontScale="92500" lnSpcReduction="20000"/>
          </a:bodyPr>
          <a:lstStyle/>
          <a:p>
            <a:r>
              <a:rPr lang="de-DE" dirty="0"/>
              <a:t>In Spanien wird am 28. Dezember der „Dia de los Santos </a:t>
            </a:r>
            <a:r>
              <a:rPr lang="de-DE" dirty="0" err="1"/>
              <a:t>Inocentes</a:t>
            </a:r>
            <a:r>
              <a:rPr lang="de-DE" dirty="0"/>
              <a:t>“ (was wörtlich „Der Tag der Heiligen Unschuldigen“ bedeutet) gefeiert. Diesen Tag kann man mit dem 1. April hier bei uns vergleichen, denn es wird viel Schabernack getrieben und alle versuchen sich gegenseitig hereinzulegen – was aber allen Spaß bereitet. Es geht sogar so weit, dass auch die spanischen Medien mitmachen und komische Nachrichten verbreiten, die sich dann natürlich als Falschmeldungen entpuppen.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7002853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Adventszeit für 400 Punkte</a:t>
            </a:r>
          </a:p>
        </p:txBody>
      </p:sp>
      <p:sp>
        <p:nvSpPr>
          <p:cNvPr id="4" name="Inhaltsplatzhalter 3"/>
          <p:cNvSpPr>
            <a:spLocks noGrp="1"/>
          </p:cNvSpPr>
          <p:nvPr>
            <p:ph idx="1"/>
          </p:nvPr>
        </p:nvSpPr>
        <p:spPr/>
        <p:txBody>
          <a:bodyPr>
            <a:normAutofit fontScale="92500" lnSpcReduction="10000"/>
          </a:bodyPr>
          <a:lstStyle/>
          <a:p>
            <a:r>
              <a:rPr lang="de-DE" dirty="0"/>
              <a:t>In Japan gibt es wirklich keine Adventszeit, warum? Naja... in diesem asiatischen Land gehören nur wenige Menschen dem Christentum an, daher ist der Weihnachtsbrauch und das Feiern von Christi Geburt nicht so weit verbreiten. Mittlerweile hat sich auch in Japan eine Weihnachtskultur entwickelt, was dazu führt dass viele Häuser geschmückt werden und auch der Weihnachtsmann vorbeikommt und Geschenke bringt.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7002853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Adventszeit für 500 Punkte</a:t>
            </a:r>
          </a:p>
        </p:txBody>
      </p:sp>
      <p:sp>
        <p:nvSpPr>
          <p:cNvPr id="4" name="Inhaltsplatzhalter 3"/>
          <p:cNvSpPr>
            <a:spLocks noGrp="1"/>
          </p:cNvSpPr>
          <p:nvPr>
            <p:ph idx="1"/>
          </p:nvPr>
        </p:nvSpPr>
        <p:spPr/>
        <p:txBody>
          <a:bodyPr>
            <a:normAutofit fontScale="92500" lnSpcReduction="20000"/>
          </a:bodyPr>
          <a:lstStyle/>
          <a:p>
            <a:r>
              <a:rPr lang="de-DE" dirty="0"/>
              <a:t>In Schweden wird während der Weihnachtszeit das Fest der heiligen Lucia gefeiert, bei denen sich die Mädchen als Lucia verkleiden. Nach der Tradition wird der ältesten Tochter der Familie die Ehre der Lucia zu teil. Am 13. Dezember, an diesem Tag findet das Fest der heiligen Lucia statt, hat die älteste Tochter die ehrenvolle Aufgabe als heilige Lucia durch das Haus zu laufen und die Familienmitglieder zu wecken. Sie trägt dann ein weißes Kleid und einen Kranz mit Kerzen auf dem Kopf. Übrigens: An diesem Tag bringen die Kinder ihren Eltern Gebäck zu essen ans Bett.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7002853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Wie wird Heilig Abend in England noch genannt?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Christmas </a:t>
            </a:r>
            <a:r>
              <a:rPr lang="de-DE" dirty="0" err="1">
                <a:hlinkClick r:id="rId3" action="ppaction://hlinksldjump"/>
              </a:rPr>
              <a:t>Night</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Christmas Eve</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Christmas Christ</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Christmas Josh</a:t>
            </a:r>
            <a:endParaRPr lang="de-DE" dirty="0"/>
          </a:p>
        </p:txBody>
      </p:sp>
      <p:sp>
        <p:nvSpPr>
          <p:cNvPr id="10" name="Titel 9"/>
          <p:cNvSpPr>
            <a:spLocks noGrp="1"/>
          </p:cNvSpPr>
          <p:nvPr>
            <p:ph type="title"/>
          </p:nvPr>
        </p:nvSpPr>
        <p:spPr/>
        <p:txBody>
          <a:bodyPr/>
          <a:lstStyle/>
          <a:p>
            <a:r>
              <a:rPr lang="de-DE" dirty="0"/>
              <a:t>Heilig Abend für 100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350059980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Schweden gibt es einen schönen Weihnachtsbrauch. Welchen?</a:t>
            </a:r>
          </a:p>
        </p:txBody>
      </p:sp>
      <p:sp>
        <p:nvSpPr>
          <p:cNvPr id="6" name="Textfeld 5"/>
          <p:cNvSpPr txBox="1"/>
          <p:nvPr/>
        </p:nvSpPr>
        <p:spPr>
          <a:xfrm>
            <a:off x="540965"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Weihnachtsdisko am 1. Weihnachtstag</a:t>
            </a:r>
            <a:endParaRPr lang="de-DE" dirty="0"/>
          </a:p>
        </p:txBody>
      </p:sp>
      <p:sp>
        <p:nvSpPr>
          <p:cNvPr id="7" name="Textfeld 6"/>
          <p:cNvSpPr txBox="1"/>
          <p:nvPr/>
        </p:nvSpPr>
        <p:spPr>
          <a:xfrm>
            <a:off x="4687968"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Schlittschuh laufen</a:t>
            </a:r>
            <a:endParaRPr lang="de-DE" dirty="0"/>
          </a:p>
          <a:p>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Tanz um den Weihnachtsbaum</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Mensch-ärgere-dich-nicht spielen</a:t>
            </a:r>
            <a:endParaRPr lang="de-DE" dirty="0"/>
          </a:p>
        </p:txBody>
      </p:sp>
      <p:sp>
        <p:nvSpPr>
          <p:cNvPr id="10" name="Titel 9"/>
          <p:cNvSpPr>
            <a:spLocks noGrp="1"/>
          </p:cNvSpPr>
          <p:nvPr>
            <p:ph type="title"/>
          </p:nvPr>
        </p:nvSpPr>
        <p:spPr/>
        <p:txBody>
          <a:bodyPr/>
          <a:lstStyle/>
          <a:p>
            <a:r>
              <a:rPr lang="de-DE" dirty="0"/>
              <a:t>Heilig Abend für 200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35340102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646331"/>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Nach russischem Brauch sollen die Mädchen in der Weihnachtsnacht bei Kerzenlicht in den Spiegel schauen. Warum?</a:t>
            </a:r>
          </a:p>
        </p:txBody>
      </p:sp>
      <p:sp>
        <p:nvSpPr>
          <p:cNvPr id="6" name="Textfeld 5"/>
          <p:cNvSpPr txBox="1"/>
          <p:nvPr/>
        </p:nvSpPr>
        <p:spPr>
          <a:xfrm>
            <a:off x="540965"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Sollen dadurch mit Schönheit und Glück gesegnet werden</a:t>
            </a:r>
            <a:endParaRPr lang="de-DE" dirty="0"/>
          </a:p>
        </p:txBody>
      </p:sp>
      <p:sp>
        <p:nvSpPr>
          <p:cNvPr id="7" name="Textfeld 6"/>
          <p:cNvSpPr txBox="1"/>
          <p:nvPr/>
        </p:nvSpPr>
        <p:spPr>
          <a:xfrm>
            <a:off x="4687968"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Das Spiegelbild soll zeigen, ob man das Jahr über brav gewesen ist</a:t>
            </a:r>
            <a:endParaRPr lang="de-DE" dirty="0"/>
          </a:p>
        </p:txBody>
      </p:sp>
      <p:sp>
        <p:nvSpPr>
          <p:cNvPr id="8" name="Textfeld 7"/>
          <p:cNvSpPr txBox="1"/>
          <p:nvPr/>
        </p:nvSpPr>
        <p:spPr>
          <a:xfrm>
            <a:off x="4687968" y="3635732"/>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Im Spiegel soll ihr zukünftiger Bräutigam erscheinen</a:t>
            </a:r>
            <a:endParaRPr lang="de-DE" dirty="0"/>
          </a:p>
        </p:txBody>
      </p:sp>
      <p:sp>
        <p:nvSpPr>
          <p:cNvPr id="9" name="Textfeld 8"/>
          <p:cNvSpPr txBox="1"/>
          <p:nvPr/>
        </p:nvSpPr>
        <p:spPr>
          <a:xfrm>
            <a:off x="539552" y="3635732"/>
            <a:ext cx="3852428"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Damit sie sehen, wie hässlich sie sind</a:t>
            </a:r>
            <a:endParaRPr lang="de-DE" dirty="0"/>
          </a:p>
        </p:txBody>
      </p:sp>
      <p:sp>
        <p:nvSpPr>
          <p:cNvPr id="10" name="Titel 9"/>
          <p:cNvSpPr>
            <a:spLocks noGrp="1"/>
          </p:cNvSpPr>
          <p:nvPr>
            <p:ph type="title"/>
          </p:nvPr>
        </p:nvSpPr>
        <p:spPr/>
        <p:txBody>
          <a:bodyPr/>
          <a:lstStyle/>
          <a:p>
            <a:r>
              <a:rPr lang="de-DE" dirty="0"/>
              <a:t>Heilig Abend für 300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1811514534"/>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Warum feiern die meisten Menschen in asiatischen Ländern kein Weihnachten?</a:t>
            </a:r>
          </a:p>
        </p:txBody>
      </p:sp>
      <p:sp>
        <p:nvSpPr>
          <p:cNvPr id="6" name="Textfeld 5"/>
          <p:cNvSpPr txBox="1"/>
          <p:nvPr/>
        </p:nvSpPr>
        <p:spPr>
          <a:xfrm>
            <a:off x="540965"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Weil man in Asien traditionell keine Familienfeste feiert</a:t>
            </a:r>
            <a:endParaRPr lang="de-DE" dirty="0"/>
          </a:p>
        </p:txBody>
      </p:sp>
      <p:sp>
        <p:nvSpPr>
          <p:cNvPr id="7" name="Textfeld 6"/>
          <p:cNvSpPr txBox="1"/>
          <p:nvPr/>
        </p:nvSpPr>
        <p:spPr>
          <a:xfrm>
            <a:off x="4687968"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Weil es in Asien keine Weihnachtsbäume gibt</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Weil es in Asien verboten ist</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Weil dort weniger Christen wohnen</a:t>
            </a:r>
            <a:endParaRPr lang="de-DE" dirty="0"/>
          </a:p>
        </p:txBody>
      </p:sp>
      <p:sp>
        <p:nvSpPr>
          <p:cNvPr id="10" name="Titel 9"/>
          <p:cNvSpPr>
            <a:spLocks noGrp="1"/>
          </p:cNvSpPr>
          <p:nvPr>
            <p:ph type="title"/>
          </p:nvPr>
        </p:nvSpPr>
        <p:spPr/>
        <p:txBody>
          <a:bodyPr/>
          <a:lstStyle/>
          <a:p>
            <a:r>
              <a:rPr lang="de-DE" dirty="0"/>
              <a:t>Heilig Abend für 400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13816355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646331"/>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welchem Land versammelt sich die ganze Familie an Heilig Abend um 15 Uhr vor dem Fernseher, um Donald Duck zu schauen?</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Schweden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Deutschland</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Schweiz</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Österreich</a:t>
            </a:r>
            <a:endParaRPr lang="de-DE" dirty="0"/>
          </a:p>
        </p:txBody>
      </p:sp>
      <p:sp>
        <p:nvSpPr>
          <p:cNvPr id="10" name="Titel 9"/>
          <p:cNvSpPr>
            <a:spLocks noGrp="1"/>
          </p:cNvSpPr>
          <p:nvPr>
            <p:ph type="title"/>
          </p:nvPr>
        </p:nvSpPr>
        <p:spPr/>
        <p:txBody>
          <a:bodyPr/>
          <a:lstStyle/>
          <a:p>
            <a:r>
              <a:rPr lang="de-DE" dirty="0"/>
              <a:t>Heilig Abend für 500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122637792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06130959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06130959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646331"/>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Australien verwendet der Weihnachtsmann welches Transportmittel um die Geschenke zu den Kindern zu bringen?</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Ein Kanu</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Ein Surfboard</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Einen Jet-Ski</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Einen Schlitten</a:t>
            </a:r>
            <a:endParaRPr lang="de-DE" dirty="0"/>
          </a:p>
        </p:txBody>
      </p:sp>
      <p:sp>
        <p:nvSpPr>
          <p:cNvPr id="10" name="Titel 9"/>
          <p:cNvSpPr>
            <a:spLocks noGrp="1"/>
          </p:cNvSpPr>
          <p:nvPr>
            <p:ph type="title"/>
          </p:nvPr>
        </p:nvSpPr>
        <p:spPr/>
        <p:txBody>
          <a:bodyPr/>
          <a:lstStyle/>
          <a:p>
            <a:r>
              <a:rPr lang="de-DE" dirty="0"/>
              <a:t>Christkind und Co. für 300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40987869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06130959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06130959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06130959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13176702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13176702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13176702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13176702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213176702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Heilig Abend für 100 Punkte</a:t>
            </a:r>
          </a:p>
        </p:txBody>
      </p:sp>
      <p:sp>
        <p:nvSpPr>
          <p:cNvPr id="4" name="Inhaltsplatzhalter 3"/>
          <p:cNvSpPr>
            <a:spLocks noGrp="1"/>
          </p:cNvSpPr>
          <p:nvPr>
            <p:ph idx="1"/>
          </p:nvPr>
        </p:nvSpPr>
        <p:spPr/>
        <p:txBody>
          <a:bodyPr/>
          <a:lstStyle/>
          <a:p>
            <a:r>
              <a:rPr lang="de-DE" dirty="0"/>
              <a:t>Hier gibt es eigentlich nichts weiter zu sagen außer, dass die Engländer den Heilig Abend so nennen, nämlich eben Christmas Eve.</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22050374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Heilig Abend für 200 Punkte</a:t>
            </a:r>
          </a:p>
        </p:txBody>
      </p:sp>
      <p:sp>
        <p:nvSpPr>
          <p:cNvPr id="4" name="Inhaltsplatzhalter 3"/>
          <p:cNvSpPr>
            <a:spLocks noGrp="1"/>
          </p:cNvSpPr>
          <p:nvPr>
            <p:ph idx="1"/>
          </p:nvPr>
        </p:nvSpPr>
        <p:spPr/>
        <p:txBody>
          <a:bodyPr>
            <a:normAutofit fontScale="77500" lnSpcReduction="20000"/>
          </a:bodyPr>
          <a:lstStyle/>
          <a:p>
            <a:r>
              <a:rPr lang="de-DE" dirty="0"/>
              <a:t>Zugegeben, dass diese Frage thematisch hier nicht so ganz reinpasst, aber egal!</a:t>
            </a:r>
          </a:p>
          <a:p>
            <a:r>
              <a:rPr lang="de-DE" dirty="0"/>
              <a:t>Man kennt es aus der IKEA-Werbung… zu Weihnachten tanzt die Familie um den Weihnachtsbaum. Es handelt sich hierbei um das </a:t>
            </a:r>
            <a:r>
              <a:rPr lang="de-DE" dirty="0" err="1"/>
              <a:t>Knutfest</a:t>
            </a:r>
            <a:r>
              <a:rPr lang="de-DE" dirty="0"/>
              <a:t>, dass das Ende der Weihnachtszeit einleitet. Beim </a:t>
            </a:r>
            <a:r>
              <a:rPr lang="de-DE" dirty="0" err="1"/>
              <a:t>Knutfest</a:t>
            </a:r>
            <a:r>
              <a:rPr lang="de-DE" dirty="0"/>
              <a:t> gehen die Kinder hin und plündern den Weihnachtsbaum, essen die letzten Weihnachtsleckereien und tanzen dabei um den Weihnachtsbaum. Am Ende des </a:t>
            </a:r>
            <a:r>
              <a:rPr lang="de-DE" dirty="0" err="1"/>
              <a:t>Knutfest</a:t>
            </a:r>
            <a:r>
              <a:rPr lang="de-DE" dirty="0"/>
              <a:t> wird der Tannenbaum dann hinausgeworfen. Allerdings sei an dieser Stelle noch gesagt, dass das hinauswerfen aus dem Fenster auf die Straße oder Passanten in Schweden strafbar ist. Hier kann man mit einer Geldbuße, oder sogar mit einer Gefängnisstrafe von bis zu einem Jahr rechnen.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22050374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646331"/>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Auf welchem Kontinent reißt der Sage nach der Weihnachtsmann auf einem Schlitten durch die Luft, der von Rentieren gezogen wird?</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Amerika</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Afrika</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Asien</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Europa</a:t>
            </a:r>
            <a:endParaRPr lang="de-DE" dirty="0"/>
          </a:p>
        </p:txBody>
      </p:sp>
      <p:sp>
        <p:nvSpPr>
          <p:cNvPr id="10" name="Titel 9"/>
          <p:cNvSpPr>
            <a:spLocks noGrp="1"/>
          </p:cNvSpPr>
          <p:nvPr>
            <p:ph type="title"/>
          </p:nvPr>
        </p:nvSpPr>
        <p:spPr/>
        <p:txBody>
          <a:bodyPr/>
          <a:lstStyle/>
          <a:p>
            <a:r>
              <a:rPr lang="de-DE" dirty="0"/>
              <a:t>Christkind und Co. für 400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40987869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Heilig Abend für 300 Punkte</a:t>
            </a:r>
          </a:p>
        </p:txBody>
      </p:sp>
      <p:sp>
        <p:nvSpPr>
          <p:cNvPr id="4" name="Inhaltsplatzhalter 3"/>
          <p:cNvSpPr>
            <a:spLocks noGrp="1"/>
          </p:cNvSpPr>
          <p:nvPr>
            <p:ph idx="1"/>
          </p:nvPr>
        </p:nvSpPr>
        <p:spPr/>
        <p:txBody>
          <a:bodyPr/>
          <a:lstStyle/>
          <a:p>
            <a:r>
              <a:rPr lang="de-DE" dirty="0"/>
              <a:t>In Russland werden Heilig Abend oft Wahrsager befragt und dem Brauch nach sollen die Mädchen bei Kerzenlicht in den Spiegel schauen – denn es heißt, dass in dieser Nacht den Mädchen dann ihr zukünftiger Bräutigam erscheint.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22050374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Heilig Abend für 400 Punkte</a:t>
            </a:r>
          </a:p>
        </p:txBody>
      </p:sp>
      <p:sp>
        <p:nvSpPr>
          <p:cNvPr id="4" name="Inhaltsplatzhalter 3"/>
          <p:cNvSpPr>
            <a:spLocks noGrp="1"/>
          </p:cNvSpPr>
          <p:nvPr>
            <p:ph idx="1"/>
          </p:nvPr>
        </p:nvSpPr>
        <p:spPr/>
        <p:txBody>
          <a:bodyPr>
            <a:normAutofit lnSpcReduction="10000"/>
          </a:bodyPr>
          <a:lstStyle/>
          <a:p>
            <a:r>
              <a:rPr lang="de-DE" dirty="0"/>
              <a:t>In Japan gibt es keinen Heilig Abend, warum?  In diesem asiatischen Land gehören nur wenige Menschen dem Christentum an, daher ist der Weihnachtsbrauch und das Feiern von Christi Geburt nicht so weit verbreiten. Mittlerweile hat sich auch in Japan eine Weihnachtskultur entwickelt, was dazu führt dass viele Häuser geschmückt werden und auch der Weihnachtsmann vorbeikommt um die Geschenke zu bringen.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22050374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Heilig Abend für 500 Punkte</a:t>
            </a:r>
          </a:p>
        </p:txBody>
      </p:sp>
      <p:sp>
        <p:nvSpPr>
          <p:cNvPr id="4" name="Inhaltsplatzhalter 3"/>
          <p:cNvSpPr>
            <a:spLocks noGrp="1"/>
          </p:cNvSpPr>
          <p:nvPr>
            <p:ph idx="1"/>
          </p:nvPr>
        </p:nvSpPr>
        <p:spPr/>
        <p:txBody>
          <a:bodyPr>
            <a:normAutofit fontScale="92500" lnSpcReduction="10000"/>
          </a:bodyPr>
          <a:lstStyle/>
          <a:p>
            <a:r>
              <a:rPr lang="de-DE" dirty="0"/>
              <a:t>In Schweden ist es wirklich so, dass an Heilig Abend sich die ganze Familie zusammen an den Fernseher setzt und die Ente Donald Duck schaut. Diese kommt nämlich ab 15 Uhr und unterhält die Familie stundenlang. Seit 1960 wird diese Tradition in Schweden gelebt. Neben Donald Duck werden auch kurze Teile andere Disney-Filme gezeigt, sowie traditionelle Sendungen wie bspw. schwedische Filme, Komödien und weiteres Kinderprogramm.</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322050374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Warum gibt es zur Bescherung Geschenke?</a:t>
            </a:r>
          </a:p>
        </p:txBody>
      </p:sp>
      <p:sp>
        <p:nvSpPr>
          <p:cNvPr id="6" name="Textfeld 5"/>
          <p:cNvSpPr txBox="1"/>
          <p:nvPr/>
        </p:nvSpPr>
        <p:spPr>
          <a:xfrm>
            <a:off x="540965"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Um sich eine Freude gegenseitig zu bereiten</a:t>
            </a:r>
            <a:endParaRPr lang="de-DE" dirty="0"/>
          </a:p>
        </p:txBody>
      </p:sp>
      <p:sp>
        <p:nvSpPr>
          <p:cNvPr id="7" name="Textfeld 6"/>
          <p:cNvSpPr txBox="1"/>
          <p:nvPr/>
        </p:nvSpPr>
        <p:spPr>
          <a:xfrm>
            <a:off x="4687968"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Um Geschenke, die einem nicht gefallen, weiter zu verschenken</a:t>
            </a:r>
            <a:r>
              <a:rPr lang="de-DE" dirty="0"/>
              <a:t> </a:t>
            </a:r>
          </a:p>
        </p:txBody>
      </p:sp>
      <p:sp>
        <p:nvSpPr>
          <p:cNvPr id="8" name="Textfeld 7"/>
          <p:cNvSpPr txBox="1"/>
          <p:nvPr/>
        </p:nvSpPr>
        <p:spPr>
          <a:xfrm>
            <a:off x="4687968" y="3635732"/>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Traditionsbedingt</a:t>
            </a:r>
            <a:endParaRPr lang="de-DE" dirty="0"/>
          </a:p>
          <a:p>
            <a:endParaRPr lang="de-DE" dirty="0"/>
          </a:p>
        </p:txBody>
      </p:sp>
      <p:sp>
        <p:nvSpPr>
          <p:cNvPr id="9" name="Textfeld 8"/>
          <p:cNvSpPr txBox="1"/>
          <p:nvPr/>
        </p:nvSpPr>
        <p:spPr>
          <a:xfrm>
            <a:off x="539552" y="3635732"/>
            <a:ext cx="3852428"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Damit der Einzelhandel die Verluste aus dem Jahr wieder reinholen kann</a:t>
            </a:r>
            <a:endParaRPr lang="de-DE" dirty="0"/>
          </a:p>
        </p:txBody>
      </p:sp>
      <p:sp>
        <p:nvSpPr>
          <p:cNvPr id="10" name="Titel 9"/>
          <p:cNvSpPr>
            <a:spLocks noGrp="1"/>
          </p:cNvSpPr>
          <p:nvPr>
            <p:ph type="title"/>
          </p:nvPr>
        </p:nvSpPr>
        <p:spPr/>
        <p:txBody>
          <a:bodyPr/>
          <a:lstStyle/>
          <a:p>
            <a:r>
              <a:rPr lang="de-DE" dirty="0"/>
              <a:t>Bescherung für 100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08443774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welchem Land findet die Bescherung nicht am 24. Dezember statt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Niederlande</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Amerika</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England</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Deutschland</a:t>
            </a:r>
            <a:endParaRPr lang="de-DE" dirty="0"/>
          </a:p>
        </p:txBody>
      </p:sp>
      <p:sp>
        <p:nvSpPr>
          <p:cNvPr id="10" name="Titel 9"/>
          <p:cNvSpPr>
            <a:spLocks noGrp="1"/>
          </p:cNvSpPr>
          <p:nvPr>
            <p:ph type="title"/>
          </p:nvPr>
        </p:nvSpPr>
        <p:spPr/>
        <p:txBody>
          <a:bodyPr/>
          <a:lstStyle/>
          <a:p>
            <a:r>
              <a:rPr lang="de-DE" dirty="0"/>
              <a:t>Bescherung für 200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08443774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Warum wird in England im Wohnzimmer nach dem Essen ein Seil gespannt?</a:t>
            </a:r>
          </a:p>
        </p:txBody>
      </p:sp>
      <p:sp>
        <p:nvSpPr>
          <p:cNvPr id="6" name="Textfeld 5"/>
          <p:cNvSpPr txBox="1"/>
          <p:nvPr/>
        </p:nvSpPr>
        <p:spPr>
          <a:xfrm>
            <a:off x="540965" y="4571836"/>
            <a:ext cx="3852000" cy="1200329"/>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Traditionell werden Weihnachtskarten dran gehangen, die von Verwandten und Bekannten geschickt wurden</a:t>
            </a:r>
            <a:endParaRPr lang="de-DE" dirty="0"/>
          </a:p>
        </p:txBody>
      </p:sp>
      <p:sp>
        <p:nvSpPr>
          <p:cNvPr id="7" name="Textfeld 6"/>
          <p:cNvSpPr txBox="1"/>
          <p:nvPr/>
        </p:nvSpPr>
        <p:spPr>
          <a:xfrm>
            <a:off x="4687968" y="4571836"/>
            <a:ext cx="3852000" cy="1200329"/>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Um die Tischdekoration vor dem Nachtisch dran hängen zu können</a:t>
            </a:r>
            <a:endParaRPr lang="de-DE" dirty="0"/>
          </a:p>
          <a:p>
            <a:endParaRPr lang="de-DE" dirty="0"/>
          </a:p>
          <a:p>
            <a:endParaRPr lang="de-DE" dirty="0"/>
          </a:p>
        </p:txBody>
      </p:sp>
      <p:sp>
        <p:nvSpPr>
          <p:cNvPr id="8" name="Textfeld 7"/>
          <p:cNvSpPr txBox="1"/>
          <p:nvPr/>
        </p:nvSpPr>
        <p:spPr>
          <a:xfrm>
            <a:off x="4687968" y="3635732"/>
            <a:ext cx="3852000" cy="861774"/>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sz="1600" dirty="0">
                <a:hlinkClick r:id="rId3" action="ppaction://hlinksldjump"/>
              </a:rPr>
              <a:t>Drüber wird ein Leinentuch gehangen, damit der Weihnachtsmann ohne gesehen zu werden die Geschenke bringen kann</a:t>
            </a:r>
            <a:endParaRPr lang="de-DE" sz="1600" dirty="0"/>
          </a:p>
        </p:txBody>
      </p:sp>
      <p:sp>
        <p:nvSpPr>
          <p:cNvPr id="9" name="Textfeld 8"/>
          <p:cNvSpPr txBox="1"/>
          <p:nvPr/>
        </p:nvSpPr>
        <p:spPr>
          <a:xfrm>
            <a:off x="539552" y="3635732"/>
            <a:ext cx="3852428" cy="861774"/>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Socken werden dran geklammert</a:t>
            </a:r>
            <a:endParaRPr lang="de-DE" dirty="0"/>
          </a:p>
          <a:p>
            <a:endParaRPr lang="de-DE" dirty="0"/>
          </a:p>
          <a:p>
            <a:endParaRPr lang="de-DE" sz="1400" dirty="0"/>
          </a:p>
        </p:txBody>
      </p:sp>
      <p:sp>
        <p:nvSpPr>
          <p:cNvPr id="10" name="Titel 9"/>
          <p:cNvSpPr>
            <a:spLocks noGrp="1"/>
          </p:cNvSpPr>
          <p:nvPr>
            <p:ph type="title"/>
          </p:nvPr>
        </p:nvSpPr>
        <p:spPr/>
        <p:txBody>
          <a:bodyPr/>
          <a:lstStyle/>
          <a:p>
            <a:r>
              <a:rPr lang="de-DE" dirty="0"/>
              <a:t>Bescherung für 300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08443774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646331"/>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welchem Land werden den Kindern zur Bescherung </a:t>
            </a:r>
            <a:r>
              <a:rPr lang="de-DE" b="1" u="sng" dirty="0"/>
              <a:t>nur</a:t>
            </a:r>
            <a:r>
              <a:rPr lang="de-DE" b="1" dirty="0"/>
              <a:t> Kleinigkeiten zum spielen oder zum anziehen geschenkt?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Tunesien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Norwegen</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Ghana</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Ukraine</a:t>
            </a:r>
            <a:endParaRPr lang="de-DE" dirty="0"/>
          </a:p>
        </p:txBody>
      </p:sp>
      <p:sp>
        <p:nvSpPr>
          <p:cNvPr id="10" name="Titel 9"/>
          <p:cNvSpPr>
            <a:spLocks noGrp="1"/>
          </p:cNvSpPr>
          <p:nvPr>
            <p:ph type="title"/>
          </p:nvPr>
        </p:nvSpPr>
        <p:spPr/>
        <p:txBody>
          <a:bodyPr/>
          <a:lstStyle/>
          <a:p>
            <a:r>
              <a:rPr lang="de-DE" dirty="0"/>
              <a:t>Bescherung für 400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08443774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Mexiko dürfen die Geschenke ausgepackt werden wenn…</a:t>
            </a:r>
          </a:p>
        </p:txBody>
      </p:sp>
      <p:sp>
        <p:nvSpPr>
          <p:cNvPr id="6" name="Textfeld 5"/>
          <p:cNvSpPr txBox="1"/>
          <p:nvPr/>
        </p:nvSpPr>
        <p:spPr>
          <a:xfrm>
            <a:off x="540965"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 die Kinder ein Weihnachtsgedicht vorgetragen haben</a:t>
            </a:r>
            <a:endParaRPr lang="de-DE" dirty="0"/>
          </a:p>
        </p:txBody>
      </p:sp>
      <p:sp>
        <p:nvSpPr>
          <p:cNvPr id="7" name="Textfeld 6"/>
          <p:cNvSpPr txBox="1"/>
          <p:nvPr/>
        </p:nvSpPr>
        <p:spPr>
          <a:xfrm>
            <a:off x="4687968"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 die </a:t>
            </a:r>
            <a:r>
              <a:rPr lang="de-DE" dirty="0" err="1">
                <a:hlinkClick r:id="rId3" action="ppaction://hlinksldjump"/>
              </a:rPr>
              <a:t>Piñata</a:t>
            </a:r>
            <a:r>
              <a:rPr lang="de-DE" dirty="0">
                <a:hlinkClick r:id="rId3" action="ppaction://hlinksldjump"/>
              </a:rPr>
              <a:t> zerschlagen wurde</a:t>
            </a:r>
            <a:endParaRPr lang="de-DE" dirty="0"/>
          </a:p>
          <a:p>
            <a:endParaRPr lang="de-DE" dirty="0"/>
          </a:p>
        </p:txBody>
      </p:sp>
      <p:sp>
        <p:nvSpPr>
          <p:cNvPr id="8" name="Textfeld 7"/>
          <p:cNvSpPr txBox="1"/>
          <p:nvPr/>
        </p:nvSpPr>
        <p:spPr>
          <a:xfrm>
            <a:off x="4687968" y="3635732"/>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 das Jesuskind in die Krippe gelegt wurde</a:t>
            </a:r>
            <a:endParaRPr lang="de-DE" dirty="0"/>
          </a:p>
        </p:txBody>
      </p:sp>
      <p:sp>
        <p:nvSpPr>
          <p:cNvPr id="9" name="Textfeld 8"/>
          <p:cNvSpPr txBox="1"/>
          <p:nvPr/>
        </p:nvSpPr>
        <p:spPr>
          <a:xfrm>
            <a:off x="539552" y="3635732"/>
            <a:ext cx="3852428"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 die Abendmesse besucht wurde</a:t>
            </a:r>
            <a:endParaRPr lang="de-DE" dirty="0"/>
          </a:p>
          <a:p>
            <a:endParaRPr lang="de-DE" dirty="0"/>
          </a:p>
        </p:txBody>
      </p:sp>
      <p:sp>
        <p:nvSpPr>
          <p:cNvPr id="10" name="Titel 9"/>
          <p:cNvSpPr>
            <a:spLocks noGrp="1"/>
          </p:cNvSpPr>
          <p:nvPr>
            <p:ph type="title"/>
          </p:nvPr>
        </p:nvSpPr>
        <p:spPr/>
        <p:txBody>
          <a:bodyPr/>
          <a:lstStyle/>
          <a:p>
            <a:r>
              <a:rPr lang="de-DE" dirty="0"/>
              <a:t>Bescherung für 500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08443774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28733019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28733019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Italien werden die Geschenke traditionell von wen zu den Kindern gebracht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Der Weihnachtsmann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Das Christkind</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Knecht Ruprecht</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Die Dreikönigshexe</a:t>
            </a:r>
            <a:endParaRPr lang="de-DE" dirty="0"/>
          </a:p>
        </p:txBody>
      </p:sp>
      <p:sp>
        <p:nvSpPr>
          <p:cNvPr id="10" name="Titel 9"/>
          <p:cNvSpPr>
            <a:spLocks noGrp="1"/>
          </p:cNvSpPr>
          <p:nvPr>
            <p:ph type="title"/>
          </p:nvPr>
        </p:nvSpPr>
        <p:spPr/>
        <p:txBody>
          <a:bodyPr/>
          <a:lstStyle/>
          <a:p>
            <a:r>
              <a:rPr lang="de-DE" dirty="0"/>
              <a:t>Christkind und Co. für 500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40987869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28733019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28733019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28733019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25725226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25725226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25725226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25725226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25725226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Bescherung für 100 Punkte</a:t>
            </a:r>
          </a:p>
        </p:txBody>
      </p:sp>
      <p:sp>
        <p:nvSpPr>
          <p:cNvPr id="4" name="Inhaltsplatzhalter 3"/>
          <p:cNvSpPr>
            <a:spLocks noGrp="1"/>
          </p:cNvSpPr>
          <p:nvPr>
            <p:ph idx="1"/>
          </p:nvPr>
        </p:nvSpPr>
        <p:spPr/>
        <p:txBody>
          <a:bodyPr/>
          <a:lstStyle/>
          <a:p>
            <a:r>
              <a:rPr lang="de-DE" dirty="0"/>
              <a:t>Geschenke werden traditionsbedingt an Weihnachten vergeben? Wieso? Ganz einfach! Das Jesuskind hat zu seiner Geburt auch Geschenke bekommen, da ist es ja nur fair, wenn wir zu Weihnachten ebenfalls welche bekommen, oder?</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159423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Bescherung für 200 Punkte</a:t>
            </a:r>
          </a:p>
        </p:txBody>
      </p:sp>
      <p:sp>
        <p:nvSpPr>
          <p:cNvPr id="4" name="Inhaltsplatzhalter 3"/>
          <p:cNvSpPr>
            <a:spLocks noGrp="1"/>
          </p:cNvSpPr>
          <p:nvPr>
            <p:ph idx="1"/>
          </p:nvPr>
        </p:nvSpPr>
        <p:spPr/>
        <p:txBody>
          <a:bodyPr/>
          <a:lstStyle/>
          <a:p>
            <a:r>
              <a:rPr lang="de-DE" dirty="0"/>
              <a:t>In Amerika, sowie in England findet die Bescherung nicht wie bei uns am 24. Dezember, also Heilig Abend statt, sondern erst am Morgen danach statt. Dann kommt die ganze Familie zusammen und packt die unter dem Tannenbaum liegenden Geschenke aus.</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159423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98099971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Bescherung für 300 Punkte</a:t>
            </a:r>
          </a:p>
        </p:txBody>
      </p:sp>
      <p:sp>
        <p:nvSpPr>
          <p:cNvPr id="4" name="Inhaltsplatzhalter 3"/>
          <p:cNvSpPr>
            <a:spLocks noGrp="1"/>
          </p:cNvSpPr>
          <p:nvPr>
            <p:ph idx="1"/>
          </p:nvPr>
        </p:nvSpPr>
        <p:spPr/>
        <p:txBody>
          <a:bodyPr/>
          <a:lstStyle/>
          <a:p>
            <a:r>
              <a:rPr lang="de-DE" dirty="0"/>
              <a:t>Vorhin wurde ggf. gesagt, dass die Geschenke unter dem Tannenbaum liegen. Das war jedenfalls, was England angeht gelogen! Nein, in England wird nach dem Essen ein Seil im Raum gespannt, an dem die Familie ihre Weihnachtssocken aufhängt. In diese Socken packt der Weihnachtsmann, der in England übrigens „</a:t>
            </a:r>
            <a:r>
              <a:rPr lang="de-DE" dirty="0" err="1"/>
              <a:t>Father</a:t>
            </a:r>
            <a:r>
              <a:rPr lang="de-DE" dirty="0"/>
              <a:t> Chrismas“ heißt, die Geschenke.</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159423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Bescherung für 400 Punkte</a:t>
            </a:r>
          </a:p>
        </p:txBody>
      </p:sp>
      <p:sp>
        <p:nvSpPr>
          <p:cNvPr id="4" name="Inhaltsplatzhalter 3"/>
          <p:cNvSpPr>
            <a:spLocks noGrp="1"/>
          </p:cNvSpPr>
          <p:nvPr>
            <p:ph idx="1"/>
          </p:nvPr>
        </p:nvSpPr>
        <p:spPr/>
        <p:txBody>
          <a:bodyPr/>
          <a:lstStyle/>
          <a:p>
            <a:r>
              <a:rPr lang="de-DE" dirty="0"/>
              <a:t>In Ghana gibt es keine großen Geschenke oder viele davon. Da viele Familien sehr arm sind, gibt es für die Kinder meistens nur eine Kleinigkeit. Diese kann ein kleines Spielzeug sein, oder etwas zum anziehen. Was sich die Menschen in Ghana aber nicht nehmen lassen ist das Feiern. Denn zu Weihnachten wird richtig aufgedreht, so dass auch oft Feuerwerke veranstaltet werden.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159423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Bescherung für 500 Punkte</a:t>
            </a:r>
          </a:p>
        </p:txBody>
      </p:sp>
      <p:sp>
        <p:nvSpPr>
          <p:cNvPr id="4" name="Inhaltsplatzhalter 3"/>
          <p:cNvSpPr>
            <a:spLocks noGrp="1"/>
          </p:cNvSpPr>
          <p:nvPr>
            <p:ph idx="1"/>
          </p:nvPr>
        </p:nvSpPr>
        <p:spPr/>
        <p:txBody>
          <a:bodyPr/>
          <a:lstStyle/>
          <a:p>
            <a:r>
              <a:rPr lang="de-DE" dirty="0"/>
              <a:t>In Mexico findet die Bescherung erst statt, wenn das Jesuskind in die Krippe gelegt wurde. Bis dahin muss man sich etwas gedulden, da das Kind erst um Mitternacht hineingelegt wird. Erst danach dürfen die Weihnachtsgeschenke ausgepackt werden.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8159423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Deutschland wird am Weihnachtsabend traditionell was gegessen?</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Raclette</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Fondue</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Würstchen mit Kartoffelsalat</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Gans</a:t>
            </a:r>
            <a:endParaRPr lang="de-DE" dirty="0"/>
          </a:p>
        </p:txBody>
      </p:sp>
      <p:sp>
        <p:nvSpPr>
          <p:cNvPr id="10" name="Titel 9"/>
          <p:cNvSpPr>
            <a:spLocks noGrp="1"/>
          </p:cNvSpPr>
          <p:nvPr>
            <p:ph type="title"/>
          </p:nvPr>
        </p:nvSpPr>
        <p:spPr/>
        <p:txBody>
          <a:bodyPr/>
          <a:lstStyle/>
          <a:p>
            <a:r>
              <a:rPr lang="de-DE" dirty="0"/>
              <a:t>Essen für 100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4" action="ppaction://hlinksldjump"/>
              </a:rPr>
              <a:t>Zurück zur Übersicht</a:t>
            </a:r>
            <a:endParaRPr lang="de-DE" dirty="0"/>
          </a:p>
        </p:txBody>
      </p:sp>
    </p:spTree>
    <p:extLst>
      <p:ext uri="{BB962C8B-B14F-4D97-AF65-F5344CB8AC3E}">
        <p14:creationId xmlns:p14="http://schemas.microsoft.com/office/powerpoint/2010/main" val="255921223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Was darf bei einem irischen Weihnachtsessen nicht fehlen</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Gin oder Whiskey</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Blutwurst</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Weihnachtspudding</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3" action="ppaction://hlinksldjump"/>
              </a:rPr>
              <a:t>Fisch</a:t>
            </a:r>
            <a:endParaRPr lang="de-DE" dirty="0"/>
          </a:p>
        </p:txBody>
      </p:sp>
      <p:sp>
        <p:nvSpPr>
          <p:cNvPr id="10" name="Titel 9"/>
          <p:cNvSpPr>
            <a:spLocks noGrp="1"/>
          </p:cNvSpPr>
          <p:nvPr>
            <p:ph type="title"/>
          </p:nvPr>
        </p:nvSpPr>
        <p:spPr/>
        <p:txBody>
          <a:bodyPr/>
          <a:lstStyle/>
          <a:p>
            <a:r>
              <a:rPr lang="de-DE" dirty="0"/>
              <a:t>Essen für 200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55921223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Wie viele Gerichte werden traditionell in Polen gereicht</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12 Gerichte</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7 Gerichte</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24 Gerichte</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3 Gerichte</a:t>
            </a:r>
            <a:endParaRPr lang="de-DE" dirty="0"/>
          </a:p>
        </p:txBody>
      </p:sp>
      <p:sp>
        <p:nvSpPr>
          <p:cNvPr id="10" name="Titel 9"/>
          <p:cNvSpPr>
            <a:spLocks noGrp="1"/>
          </p:cNvSpPr>
          <p:nvPr>
            <p:ph type="title"/>
          </p:nvPr>
        </p:nvSpPr>
        <p:spPr/>
        <p:txBody>
          <a:bodyPr/>
          <a:lstStyle/>
          <a:p>
            <a:r>
              <a:rPr lang="de-DE" dirty="0"/>
              <a:t>Essen für 300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55921223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Von einem normalen Weihnachtsessen in Australien spricht man, wenn…</a:t>
            </a:r>
          </a:p>
        </p:txBody>
      </p:sp>
      <p:sp>
        <p:nvSpPr>
          <p:cNvPr id="6" name="Textfeld 5"/>
          <p:cNvSpPr txBox="1"/>
          <p:nvPr/>
        </p:nvSpPr>
        <p:spPr>
          <a:xfrm>
            <a:off x="540965"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 man mit Freunden und Verwandten zu McDonalds geht</a:t>
            </a:r>
            <a:endParaRPr lang="de-DE" dirty="0"/>
          </a:p>
        </p:txBody>
      </p:sp>
      <p:sp>
        <p:nvSpPr>
          <p:cNvPr id="7" name="Textfeld 6"/>
          <p:cNvSpPr txBox="1"/>
          <p:nvPr/>
        </p:nvSpPr>
        <p:spPr>
          <a:xfrm>
            <a:off x="4687968" y="4571836"/>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3" action="ppaction://hlinksldjump"/>
              </a:rPr>
              <a:t>... man sich bei den Großeltern einlädt</a:t>
            </a:r>
            <a:endParaRPr lang="de-DE" dirty="0"/>
          </a:p>
        </p:txBody>
      </p:sp>
      <p:sp>
        <p:nvSpPr>
          <p:cNvPr id="8" name="Textfeld 7"/>
          <p:cNvSpPr txBox="1"/>
          <p:nvPr/>
        </p:nvSpPr>
        <p:spPr>
          <a:xfrm>
            <a:off x="4687968" y="3635732"/>
            <a:ext cx="3852000"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3" action="ppaction://hlinksldjump"/>
              </a:rPr>
              <a:t>... man mit der Familie zu Hause im engen Kreis eine Gans isst</a:t>
            </a:r>
            <a:endParaRPr lang="de-DE" dirty="0"/>
          </a:p>
        </p:txBody>
      </p:sp>
      <p:sp>
        <p:nvSpPr>
          <p:cNvPr id="9" name="Textfeld 8"/>
          <p:cNvSpPr txBox="1"/>
          <p:nvPr/>
        </p:nvSpPr>
        <p:spPr>
          <a:xfrm>
            <a:off x="539552" y="3635732"/>
            <a:ext cx="3852428" cy="646331"/>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 man mit Menschen zusammen an Stränden oder in Parks picknicken geht</a:t>
            </a:r>
            <a:endParaRPr lang="de-DE" dirty="0"/>
          </a:p>
        </p:txBody>
      </p:sp>
      <p:sp>
        <p:nvSpPr>
          <p:cNvPr id="10" name="Titel 9"/>
          <p:cNvSpPr>
            <a:spLocks noGrp="1"/>
          </p:cNvSpPr>
          <p:nvPr>
            <p:ph type="title"/>
          </p:nvPr>
        </p:nvSpPr>
        <p:spPr/>
        <p:txBody>
          <a:bodyPr/>
          <a:lstStyle/>
          <a:p>
            <a:r>
              <a:rPr lang="de-DE" dirty="0"/>
              <a:t>Essen für 400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55921223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09617" y="2132856"/>
            <a:ext cx="8475343" cy="369332"/>
          </a:xfrm>
          <a:prstGeom prst="rect">
            <a:avLst/>
          </a:prstGeom>
          <a:solidFill>
            <a:schemeClr val="accent6">
              <a:lumMod val="60000"/>
              <a:lumOff val="40000"/>
            </a:schemeClr>
          </a:solidFill>
          <a:ln w="25400">
            <a:solidFill>
              <a:schemeClr val="tx1"/>
            </a:solidFill>
          </a:ln>
        </p:spPr>
        <p:txBody>
          <a:bodyPr wrap="square" rtlCol="0">
            <a:spAutoFit/>
          </a:bodyPr>
          <a:lstStyle/>
          <a:p>
            <a:pPr algn="ctr"/>
            <a:r>
              <a:rPr lang="de-DE" b="1" dirty="0"/>
              <a:t>In welchem Land geht man traditionell zu Kentucky Fried </a:t>
            </a:r>
            <a:r>
              <a:rPr lang="de-DE" b="1" dirty="0" err="1"/>
              <a:t>Chicken</a:t>
            </a:r>
            <a:r>
              <a:rPr lang="de-DE" b="1" dirty="0"/>
              <a:t> </a:t>
            </a:r>
          </a:p>
        </p:txBody>
      </p:sp>
      <p:sp>
        <p:nvSpPr>
          <p:cNvPr id="6" name="Textfeld 5"/>
          <p:cNvSpPr txBox="1"/>
          <p:nvPr/>
        </p:nvSpPr>
        <p:spPr>
          <a:xfrm>
            <a:off x="540965"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C: </a:t>
            </a:r>
            <a:r>
              <a:rPr lang="de-DE" dirty="0">
                <a:hlinkClick r:id="rId3" action="ppaction://hlinksldjump"/>
              </a:rPr>
              <a:t>Japan</a:t>
            </a:r>
            <a:endParaRPr lang="de-DE" dirty="0"/>
          </a:p>
        </p:txBody>
      </p:sp>
      <p:sp>
        <p:nvSpPr>
          <p:cNvPr id="7" name="Textfeld 6"/>
          <p:cNvSpPr txBox="1"/>
          <p:nvPr/>
        </p:nvSpPr>
        <p:spPr>
          <a:xfrm>
            <a:off x="4687968" y="4571836"/>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D: </a:t>
            </a:r>
            <a:r>
              <a:rPr lang="de-DE" dirty="0">
                <a:hlinkClick r:id="rId4" action="ppaction://hlinksldjump"/>
              </a:rPr>
              <a:t>Frankreich</a:t>
            </a:r>
            <a:endParaRPr lang="de-DE" dirty="0"/>
          </a:p>
        </p:txBody>
      </p:sp>
      <p:sp>
        <p:nvSpPr>
          <p:cNvPr id="8" name="Textfeld 7"/>
          <p:cNvSpPr txBox="1"/>
          <p:nvPr/>
        </p:nvSpPr>
        <p:spPr>
          <a:xfrm>
            <a:off x="4687968" y="3635732"/>
            <a:ext cx="3852000"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B: </a:t>
            </a:r>
            <a:r>
              <a:rPr lang="de-DE" dirty="0">
                <a:hlinkClick r:id="rId4" action="ppaction://hlinksldjump"/>
              </a:rPr>
              <a:t>Amerika</a:t>
            </a:r>
            <a:endParaRPr lang="de-DE" dirty="0"/>
          </a:p>
        </p:txBody>
      </p:sp>
      <p:sp>
        <p:nvSpPr>
          <p:cNvPr id="9" name="Textfeld 8"/>
          <p:cNvSpPr txBox="1"/>
          <p:nvPr/>
        </p:nvSpPr>
        <p:spPr>
          <a:xfrm>
            <a:off x="539552" y="3635732"/>
            <a:ext cx="3852428" cy="369332"/>
          </a:xfrm>
          <a:prstGeom prst="rect">
            <a:avLst/>
          </a:prstGeom>
          <a:solidFill>
            <a:schemeClr val="accent6">
              <a:lumMod val="60000"/>
              <a:lumOff val="40000"/>
            </a:schemeClr>
          </a:solidFill>
          <a:ln w="25400">
            <a:solidFill>
              <a:schemeClr val="tx1"/>
            </a:solidFill>
          </a:ln>
        </p:spPr>
        <p:txBody>
          <a:bodyPr wrap="square" rtlCol="0">
            <a:spAutoFit/>
          </a:bodyPr>
          <a:lstStyle/>
          <a:p>
            <a:r>
              <a:rPr lang="de-DE" dirty="0"/>
              <a:t>A: </a:t>
            </a:r>
            <a:r>
              <a:rPr lang="de-DE" dirty="0">
                <a:hlinkClick r:id="rId4" action="ppaction://hlinksldjump"/>
              </a:rPr>
              <a:t>Russland</a:t>
            </a:r>
            <a:endParaRPr lang="de-DE" dirty="0"/>
          </a:p>
        </p:txBody>
      </p:sp>
      <p:sp>
        <p:nvSpPr>
          <p:cNvPr id="10" name="Titel 9"/>
          <p:cNvSpPr>
            <a:spLocks noGrp="1"/>
          </p:cNvSpPr>
          <p:nvPr>
            <p:ph type="title"/>
          </p:nvPr>
        </p:nvSpPr>
        <p:spPr/>
        <p:txBody>
          <a:bodyPr/>
          <a:lstStyle/>
          <a:p>
            <a:r>
              <a:rPr lang="de-DE" dirty="0"/>
              <a:t>Essen für 500 Punkte</a:t>
            </a:r>
          </a:p>
        </p:txBody>
      </p:sp>
      <p:sp>
        <p:nvSpPr>
          <p:cNvPr id="11" name="Textfeld 10"/>
          <p:cNvSpPr txBox="1"/>
          <p:nvPr/>
        </p:nvSpPr>
        <p:spPr>
          <a:xfrm>
            <a:off x="2411760" y="6165304"/>
            <a:ext cx="4680520" cy="369332"/>
          </a:xfrm>
          <a:prstGeom prst="rect">
            <a:avLst/>
          </a:prstGeom>
          <a:noFill/>
        </p:spPr>
        <p:txBody>
          <a:bodyPr wrap="square" rtlCol="0">
            <a:spAutoFit/>
          </a:bodyPr>
          <a:lstStyle/>
          <a:p>
            <a:pPr algn="ctr"/>
            <a:r>
              <a:rPr lang="de-DE" dirty="0">
                <a:hlinkClick r:id="rId5" action="ppaction://hlinksldjump"/>
              </a:rPr>
              <a:t>Zurück zur Übersicht</a:t>
            </a:r>
            <a:endParaRPr lang="de-DE" dirty="0"/>
          </a:p>
        </p:txBody>
      </p:sp>
    </p:spTree>
    <p:extLst>
      <p:ext uri="{BB962C8B-B14F-4D97-AF65-F5344CB8AC3E}">
        <p14:creationId xmlns:p14="http://schemas.microsoft.com/office/powerpoint/2010/main" val="255921223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par>
                          <p:cTn id="15" fill="hold">
                            <p:stCondLst>
                              <p:cond delay="1500"/>
                            </p:stCondLst>
                            <p:childTnLst>
                              <p:par>
                                <p:cTn id="16" presetID="16" presetClass="entr" presetSubtype="21" fill="hold" nodeType="afterEffect">
                                  <p:stCondLst>
                                    <p:cond delay="50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barn(inVertical)">
                                      <p:cBhvr>
                                        <p:cTn id="18" dur="500"/>
                                        <p:tgtEl>
                                          <p:spTgt spid="9">
                                            <p:txEl>
                                              <p:pRg st="0" end="0"/>
                                            </p:txEl>
                                          </p:spTgt>
                                        </p:tgtEl>
                                      </p:cBhvr>
                                    </p:animEffect>
                                  </p:childTnLst>
                                </p:cTn>
                              </p:par>
                            </p:childTnLst>
                          </p:cTn>
                        </p:par>
                        <p:par>
                          <p:cTn id="19" fill="hold">
                            <p:stCondLst>
                              <p:cond delay="2500"/>
                            </p:stCondLst>
                            <p:childTnLst>
                              <p:par>
                                <p:cTn id="20" presetID="16" presetClass="entr" presetSubtype="21" fill="hold" nodeType="afterEffect">
                                  <p:stCondLst>
                                    <p:cond delay="50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par>
                          <p:cTn id="23" fill="hold">
                            <p:stCondLst>
                              <p:cond delay="3500"/>
                            </p:stCondLst>
                            <p:childTnLst>
                              <p:par>
                                <p:cTn id="24" presetID="16" presetClass="entr" presetSubtype="21" fill="hold" nodeType="afterEffect">
                                  <p:stCondLst>
                                    <p:cond delay="50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par>
                          <p:cTn id="27" fill="hold">
                            <p:stCondLst>
                              <p:cond delay="4500"/>
                            </p:stCondLst>
                            <p:childTnLst>
                              <p:par>
                                <p:cTn id="28" presetID="16" presetClass="entr" presetSubtype="21" fill="hold" nodeType="afterEffect">
                                  <p:stCondLst>
                                    <p:cond delay="50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barn(inVertical)">
                                      <p:cBhvr>
                                        <p:cTn id="3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3903430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3903430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398099971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3903430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3903430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92D050"/>
                </a:solidFill>
              </a:rPr>
              <a:t>RICHTIG</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13903430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5062373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5062373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5062373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5062373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Die genannte Antwort ist…</a:t>
            </a:r>
          </a:p>
        </p:txBody>
      </p:sp>
      <p:sp>
        <p:nvSpPr>
          <p:cNvPr id="4" name="Untertitel 3"/>
          <p:cNvSpPr>
            <a:spLocks noGrp="1"/>
          </p:cNvSpPr>
          <p:nvPr>
            <p:ph type="subTitle" idx="1"/>
          </p:nvPr>
        </p:nvSpPr>
        <p:spPr/>
        <p:txBody>
          <a:bodyPr>
            <a:normAutofit/>
          </a:bodyPr>
          <a:lstStyle/>
          <a:p>
            <a:r>
              <a:rPr lang="de-DE" sz="5400" b="1" u="sng" dirty="0">
                <a:solidFill>
                  <a:srgbClr val="FF0000"/>
                </a:solidFill>
              </a:rPr>
              <a:t>FALSCH</a:t>
            </a:r>
          </a:p>
          <a:p>
            <a:r>
              <a:rPr lang="de-DE" sz="2400" dirty="0">
                <a:solidFill>
                  <a:schemeClr val="tx1"/>
                </a:solidFill>
                <a:hlinkClick r:id="rId3" action="ppaction://hlinksldjump"/>
              </a:rPr>
              <a:t>Weiter zur Erklärung</a:t>
            </a:r>
            <a:endParaRPr lang="de-DE" sz="2400" dirty="0">
              <a:solidFill>
                <a:schemeClr val="tx1"/>
              </a:solidFill>
            </a:endParaRPr>
          </a:p>
        </p:txBody>
      </p:sp>
    </p:spTree>
    <p:extLst>
      <p:ext uri="{BB962C8B-B14F-4D97-AF65-F5344CB8AC3E}">
        <p14:creationId xmlns:p14="http://schemas.microsoft.com/office/powerpoint/2010/main" val="45062373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Essen für 100 Punkte</a:t>
            </a:r>
          </a:p>
        </p:txBody>
      </p:sp>
      <p:sp>
        <p:nvSpPr>
          <p:cNvPr id="4" name="Inhaltsplatzhalter 3"/>
          <p:cNvSpPr>
            <a:spLocks noGrp="1"/>
          </p:cNvSpPr>
          <p:nvPr>
            <p:ph idx="1"/>
          </p:nvPr>
        </p:nvSpPr>
        <p:spPr/>
        <p:txBody>
          <a:bodyPr/>
          <a:lstStyle/>
          <a:p>
            <a:r>
              <a:rPr lang="de-DE" dirty="0"/>
              <a:t>Ja, dass ist korrekt. Nebenbei sei gesagt, die anderen Antworten wären auch korrekt gewesen. In Deutschland werden überwiegend diese Speisen an Heilig Abend gereicht.</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24317632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Essen für 200 Punkte</a:t>
            </a:r>
          </a:p>
        </p:txBody>
      </p:sp>
      <p:sp>
        <p:nvSpPr>
          <p:cNvPr id="4" name="Inhaltsplatzhalter 3"/>
          <p:cNvSpPr>
            <a:spLocks noGrp="1"/>
          </p:cNvSpPr>
          <p:nvPr>
            <p:ph idx="1"/>
          </p:nvPr>
        </p:nvSpPr>
        <p:spPr/>
        <p:txBody>
          <a:bodyPr>
            <a:normAutofit fontScale="92500" lnSpcReduction="20000"/>
          </a:bodyPr>
          <a:lstStyle/>
          <a:p>
            <a:r>
              <a:rPr lang="de-DE" dirty="0"/>
              <a:t>Der Weihnachtspudding darf nicht fehlen. Hierbei handelt es sich um den sogenannten </a:t>
            </a:r>
            <a:r>
              <a:rPr lang="de-DE" dirty="0" err="1"/>
              <a:t>Plum</a:t>
            </a:r>
            <a:r>
              <a:rPr lang="de-DE" dirty="0"/>
              <a:t> Pudding, der ursprünglich im mittelalterlichen England als fleischhaltige Vorspeise gereicht wurde. Im Laufe der Jahrhunderte änderten sich aber die Zutaten. Er ist eigentlich auch kein Pudding sondern eher ein Kuchen aus Rosinen und Nüssen. Traditionell werden in den </a:t>
            </a:r>
            <a:r>
              <a:rPr lang="de-DE" dirty="0" err="1"/>
              <a:t>Plum</a:t>
            </a:r>
            <a:r>
              <a:rPr lang="de-DE" dirty="0"/>
              <a:t> Pudding kleine Gegenstände, wie z. B. eine Münzen versteckt. Derjenige der diese findet, darf sich dann was wünschen.</a:t>
            </a:r>
          </a:p>
        </p:txBody>
      </p:sp>
      <p:sp>
        <p:nvSpPr>
          <p:cNvPr id="5" name="Textfeld 4"/>
          <p:cNvSpPr txBox="1"/>
          <p:nvPr/>
        </p:nvSpPr>
        <p:spPr>
          <a:xfrm>
            <a:off x="3059832" y="6049967"/>
            <a:ext cx="3456384" cy="369332"/>
          </a:xfrm>
          <a:prstGeom prst="rect">
            <a:avLst/>
          </a:prstGeom>
          <a:noFill/>
        </p:spPr>
        <p:txBody>
          <a:bodyPr wrap="square" rtlCol="0">
            <a:spAutoFit/>
          </a:bodyPr>
          <a:lstStyle/>
          <a:p>
            <a:pPr algn="ctr"/>
            <a:r>
              <a:rPr lang="de-DE" dirty="0">
                <a:hlinkClick r:id="rId3" action="ppaction://hlinksldjump"/>
              </a:rPr>
              <a:t>Weiter zur Übersicht</a:t>
            </a:r>
            <a:endParaRPr lang="de-DE" dirty="0"/>
          </a:p>
        </p:txBody>
      </p:sp>
    </p:spTree>
    <p:extLst>
      <p:ext uri="{BB962C8B-B14F-4D97-AF65-F5344CB8AC3E}">
        <p14:creationId xmlns:p14="http://schemas.microsoft.com/office/powerpoint/2010/main" val="24317632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5828</Words>
  <Application>Microsoft Office PowerPoint</Application>
  <PresentationFormat>Bildschirmpräsentation (4:3)</PresentationFormat>
  <Paragraphs>740</Paragraphs>
  <Slides>106</Slides>
  <Notes>106</Notes>
  <HiddenSlides>0</HiddenSlides>
  <MMClips>0</MMClips>
  <ScaleCrop>false</ScaleCrop>
  <HeadingPairs>
    <vt:vector size="8" baseType="variant">
      <vt:variant>
        <vt:lpstr>Verwendete Schriftarten</vt:lpstr>
      </vt:variant>
      <vt:variant>
        <vt:i4>2</vt:i4>
      </vt:variant>
      <vt:variant>
        <vt:lpstr>Design</vt:lpstr>
      </vt:variant>
      <vt:variant>
        <vt:i4>1</vt:i4>
      </vt:variant>
      <vt:variant>
        <vt:lpstr>Folientitel</vt:lpstr>
      </vt:variant>
      <vt:variant>
        <vt:i4>106</vt:i4>
      </vt:variant>
      <vt:variant>
        <vt:lpstr>Zielgruppenorientierte Präsentationen</vt:lpstr>
      </vt:variant>
      <vt:variant>
        <vt:i4>1</vt:i4>
      </vt:variant>
    </vt:vector>
  </HeadingPairs>
  <TitlesOfParts>
    <vt:vector size="110" baseType="lpstr">
      <vt:lpstr>Arial</vt:lpstr>
      <vt:lpstr>Calibri</vt:lpstr>
      <vt:lpstr>Larissa</vt:lpstr>
      <vt:lpstr>Das KiKi-Quiz präsentiert</vt:lpstr>
      <vt:lpstr>Weihnachten in aller Welt - Übersicht</vt:lpstr>
      <vt:lpstr>Christkind und Co. für 100 Punkte</vt:lpstr>
      <vt:lpstr>Christkind und Co. für 200 Punkte</vt:lpstr>
      <vt:lpstr>Christkind und Co. für 300 Punkte</vt:lpstr>
      <vt:lpstr>Christkind und Co. für 400 Punkte</vt:lpstr>
      <vt:lpstr>Christkind und Co. für 500 Punkte</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Christkind und Co. für 100 Punkte</vt:lpstr>
      <vt:lpstr>Christkind und Co. für 200 Punkte</vt:lpstr>
      <vt:lpstr>Christkind und Co. für 300 Punkte</vt:lpstr>
      <vt:lpstr>Christkind und Co. für 400 Punkte</vt:lpstr>
      <vt:lpstr>Christkind und Co. für 500 Punkte</vt:lpstr>
      <vt:lpstr>Adventszeit für 100 Punkte</vt:lpstr>
      <vt:lpstr>Adventszeit für 200 Punkte</vt:lpstr>
      <vt:lpstr>Adventszeit für 300 Punkte</vt:lpstr>
      <vt:lpstr>Adventszeit für 400 Punkte</vt:lpstr>
      <vt:lpstr>Adventszeit für 500 Punkte</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Adventszeit für 100 Punkte</vt:lpstr>
      <vt:lpstr>Adventszeit für 200 Punkte</vt:lpstr>
      <vt:lpstr>Adventszeit für 300 Punkte</vt:lpstr>
      <vt:lpstr>Adventszeit für 400 Punkte</vt:lpstr>
      <vt:lpstr>Adventszeit für 500 Punkte</vt:lpstr>
      <vt:lpstr>Heilig Abend für 100 Punkte</vt:lpstr>
      <vt:lpstr>Heilig Abend für 200 Punkte</vt:lpstr>
      <vt:lpstr>Heilig Abend für 300 Punkte</vt:lpstr>
      <vt:lpstr>Heilig Abend für 400 Punkte</vt:lpstr>
      <vt:lpstr>Heilig Abend für 500 Punkte</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Heilig Abend für 100 Punkte</vt:lpstr>
      <vt:lpstr>Heilig Abend für 200 Punkte</vt:lpstr>
      <vt:lpstr>Heilig Abend für 300 Punkte</vt:lpstr>
      <vt:lpstr>Heilig Abend für 400 Punkte</vt:lpstr>
      <vt:lpstr>Heilig Abend für 500 Punkte</vt:lpstr>
      <vt:lpstr>Bescherung für 100 Punkte</vt:lpstr>
      <vt:lpstr>Bescherung für 200 Punkte</vt:lpstr>
      <vt:lpstr>Bescherung für 300 Punkte</vt:lpstr>
      <vt:lpstr>Bescherung für 400 Punkte</vt:lpstr>
      <vt:lpstr>Bescherung für 500 Punkte</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Bescherung für 100 Punkte</vt:lpstr>
      <vt:lpstr>Bescherung für 200 Punkte</vt:lpstr>
      <vt:lpstr>Bescherung für 300 Punkte</vt:lpstr>
      <vt:lpstr>Bescherung für 400 Punkte</vt:lpstr>
      <vt:lpstr>Bescherung für 500 Punkte</vt:lpstr>
      <vt:lpstr>Essen für 100 Punkte</vt:lpstr>
      <vt:lpstr>Essen für 200 Punkte</vt:lpstr>
      <vt:lpstr>Essen für 300 Punkte</vt:lpstr>
      <vt:lpstr>Essen für 400 Punkte</vt:lpstr>
      <vt:lpstr>Essen für 500 Punkte</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Die genannte Antwort ist…</vt:lpstr>
      <vt:lpstr>Essen für 100 Punkte</vt:lpstr>
      <vt:lpstr>Essen für 200 Punkte</vt:lpstr>
      <vt:lpstr>Essen für 300 Punkte</vt:lpstr>
      <vt:lpstr>Essen für 400 Punkte</vt:lpstr>
      <vt:lpstr>Essen für 500 Punkte</vt:lpstr>
      <vt:lpstr>Rubrik + Punktzahl</vt:lpstr>
      <vt:lpstr>Die genannte Antwort ist…</vt:lpstr>
      <vt:lpstr>Die genannte Antwort ist…</vt:lpstr>
      <vt:lpstr>Kategorie für XXX Punkte</vt:lpstr>
      <vt:lpstr>It's Quiztime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Kevin-Oliver</dc:creator>
  <cp:lastModifiedBy>Kevin-Oliver Gläsner</cp:lastModifiedBy>
  <cp:revision>101</cp:revision>
  <cp:lastPrinted>2018-12-02T15:50:03Z</cp:lastPrinted>
  <dcterms:created xsi:type="dcterms:W3CDTF">2018-11-25T12:14:29Z</dcterms:created>
  <dcterms:modified xsi:type="dcterms:W3CDTF">2022-11-13T20:01:02Z</dcterms:modified>
</cp:coreProperties>
</file>